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95" r:id="rId4"/>
    <p:sldId id="304" r:id="rId5"/>
    <p:sldId id="258" r:id="rId6"/>
    <p:sldId id="296" r:id="rId7"/>
    <p:sldId id="259" r:id="rId8"/>
    <p:sldId id="261" r:id="rId9"/>
    <p:sldId id="299" r:id="rId10"/>
    <p:sldId id="271" r:id="rId11"/>
    <p:sldId id="268" r:id="rId12"/>
    <p:sldId id="269" r:id="rId13"/>
    <p:sldId id="306" r:id="rId14"/>
    <p:sldId id="275"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ette Johnson-Clarke" initials="PJ" lastIdx="8" clrIdx="0">
    <p:extLst>
      <p:ext uri="{19B8F6BF-5375-455C-9EA6-DF929625EA0E}">
        <p15:presenceInfo xmlns:p15="http://schemas.microsoft.com/office/powerpoint/2012/main" userId="S-1-5-21-57989841-861567501-839522115-26115" providerId="AD"/>
      </p:ext>
    </p:extLst>
  </p:cmAuthor>
  <p:cmAuthor id="2" name="Sarah Morley" initials="SM" lastIdx="4" clrIdx="1">
    <p:extLst>
      <p:ext uri="{19B8F6BF-5375-455C-9EA6-DF929625EA0E}">
        <p15:presenceInfo xmlns:p15="http://schemas.microsoft.com/office/powerpoint/2012/main" userId="Sarah Mo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3366"/>
    <a:srgbClr val="F0B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68288" autoAdjust="0"/>
  </p:normalViewPr>
  <p:slideViewPr>
    <p:cSldViewPr snapToGrid="0">
      <p:cViewPr varScale="1">
        <p:scale>
          <a:sx n="45" d="100"/>
          <a:sy n="45" d="100"/>
        </p:scale>
        <p:origin x="16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4C259A5-286E-42D4-A072-AC7902767991}" type="datetimeFigureOut">
              <a:rPr lang="en-GB" smtClean="0"/>
              <a:pPr/>
              <a:t>30/06/2022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CA7003-0D4C-4B36-BF7F-BF697C71420E}" type="slidenum">
              <a:rPr lang="en-GB" smtClean="0"/>
              <a:pPr/>
              <a:t>‹#›</a:t>
            </a:fld>
            <a:endParaRPr lang="en-GB"/>
          </a:p>
        </p:txBody>
      </p:sp>
    </p:spTree>
    <p:extLst>
      <p:ext uri="{BB962C8B-B14F-4D97-AF65-F5344CB8AC3E}">
        <p14:creationId xmlns:p14="http://schemas.microsoft.com/office/powerpoint/2010/main" val="70672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us_law"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Vagrancy_Act_182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want to use thi</a:t>
            </a:r>
            <a:r>
              <a:rPr lang="en-GB" baseline="0" dirty="0"/>
              <a:t>s point to introduce yourself, your background and how you came to work in this field.</a:t>
            </a:r>
            <a:endParaRPr lang="en-GB"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1</a:t>
            </a:fld>
            <a:endParaRPr lang="en-GB"/>
          </a:p>
        </p:txBody>
      </p:sp>
    </p:spTree>
    <p:extLst>
      <p:ext uri="{BB962C8B-B14F-4D97-AF65-F5344CB8AC3E}">
        <p14:creationId xmlns:p14="http://schemas.microsoft.com/office/powerpoint/2010/main" val="381234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The way that the police complaints system is set out in</a:t>
            </a:r>
            <a:r>
              <a:rPr lang="en-GB" b="1" baseline="0" dirty="0"/>
              <a:t> legislation often leads us down the route of looking at individual conduct when there are often broader issues. </a:t>
            </a:r>
            <a:r>
              <a:rPr lang="en-GB" baseline="0" dirty="0"/>
              <a:t>Some of the challenges for us in the way that the complaints and conduct system are currently designed include:</a:t>
            </a:r>
          </a:p>
          <a:p>
            <a:endParaRPr lang="en-GB" baseline="0" dirty="0"/>
          </a:p>
          <a:p>
            <a:pPr marL="631908" lvl="1" indent="-174708">
              <a:buFont typeface="Arial" panose="020B0604020202020204" pitchFamily="34" charset="0"/>
              <a:buChar char="•"/>
            </a:pPr>
            <a:r>
              <a:rPr lang="en-GB" baseline="0" dirty="0"/>
              <a:t>A low threshold for indication of conduct and criminal offence and a low threshold for referral by us to CPS</a:t>
            </a:r>
          </a:p>
          <a:p>
            <a:pPr marL="631908" lvl="1" indent="-174708">
              <a:buFont typeface="Arial" panose="020B0604020202020204" pitchFamily="34" charset="0"/>
              <a:buChar char="•"/>
            </a:pPr>
            <a:r>
              <a:rPr lang="en-GB" baseline="0" dirty="0"/>
              <a:t>A low threshold for case to answer for misconduct or gross misconduct</a:t>
            </a:r>
          </a:p>
          <a:p>
            <a:pPr marL="631908" lvl="1" indent="-174708">
              <a:buFont typeface="Arial" panose="020B0604020202020204" pitchFamily="34" charset="0"/>
              <a:buChar char="•"/>
            </a:pPr>
            <a:r>
              <a:rPr lang="en-GB" baseline="0" dirty="0"/>
              <a:t>A failure to make effective use of performance management and the fact it does not apply at all to senior ranks</a:t>
            </a:r>
          </a:p>
          <a:p>
            <a:pPr marL="0" indent="0">
              <a:buFont typeface="Arial" panose="020B0604020202020204" pitchFamily="34" charset="0"/>
              <a:buNone/>
            </a:pPr>
            <a:endParaRPr lang="en-GB" baseline="0" dirty="0"/>
          </a:p>
          <a:p>
            <a:endParaRPr lang="en-GB" b="1" baseline="0" dirty="0"/>
          </a:p>
          <a:p>
            <a:pPr marL="171450" indent="-171450">
              <a:buFont typeface="Arial" panose="020B0604020202020204" pitchFamily="34" charset="0"/>
              <a:buChar char="•"/>
            </a:pPr>
            <a:r>
              <a:rPr lang="en-GB" b="1" baseline="0" dirty="0"/>
              <a:t>We need to ensure that our work does not just focus on looking for someone to blame but on the bigger picture </a:t>
            </a:r>
            <a:r>
              <a:rPr lang="en-GB" baseline="0" dirty="0"/>
              <a:t>–  were there any systemic failings or broader issues that can be addressed to stop the same thing happening again? What can we learn from this complaint? </a:t>
            </a:r>
            <a:r>
              <a:rPr lang="en-US" b="0" dirty="0">
                <a:effectLst/>
              </a:rPr>
              <a:t>What is the cause of </a:t>
            </a:r>
            <a:r>
              <a:rPr lang="en-GB" b="0" baseline="0" dirty="0"/>
              <a:t>dissatisfaction?</a:t>
            </a:r>
            <a:r>
              <a:rPr lang="en-GB" b="1" baseline="0" dirty="0"/>
              <a:t> </a:t>
            </a:r>
            <a:r>
              <a:rPr lang="en-GB" b="0" baseline="0" dirty="0"/>
              <a:t>More often than not complainants, their families, the wider community</a:t>
            </a:r>
            <a:r>
              <a:rPr lang="en-GB" b="1" baseline="0" dirty="0"/>
              <a:t> </a:t>
            </a:r>
            <a:r>
              <a:rPr lang="en-GB" b="0" baseline="0" dirty="0"/>
              <a:t>simply want to be listened to and ensure the incident does not happen again. </a:t>
            </a:r>
            <a:r>
              <a:rPr lang="en-US" sz="1200" b="0" kern="1200" dirty="0">
                <a:solidFill>
                  <a:schemeClr val="tx1"/>
                </a:solidFill>
                <a:effectLst/>
                <a:latin typeface="+mn-lt"/>
                <a:ea typeface="+mn-ea"/>
                <a:cs typeface="+mn-cs"/>
              </a:rPr>
              <a:t>Given the nature of the police role where there will be complaints, it is important to take all complaints, including the less serious matters seriously and with a focus of improvement.</a:t>
            </a:r>
            <a:r>
              <a:rPr lang="en-US" sz="1200" b="1" kern="1200" dirty="0">
                <a:solidFill>
                  <a:schemeClr val="tx1"/>
                </a:solidFill>
                <a:effectLst/>
                <a:latin typeface="+mn-lt"/>
                <a:ea typeface="+mn-ea"/>
                <a:cs typeface="+mn-cs"/>
              </a:rPr>
              <a:t> </a:t>
            </a:r>
            <a:r>
              <a:rPr lang="en-GB" b="0" baseline="0" dirty="0"/>
              <a:t>Such empathy helps to build greater trust.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This shift to learn from incidents/ matters of concern is a shift we are already seeing in the police service, </a:t>
            </a:r>
            <a:r>
              <a:rPr lang="en-GB" baseline="0" dirty="0"/>
              <a:t>and there are a number of good practice examples – such as, debriefing sessions and serious case reviews. </a:t>
            </a:r>
          </a:p>
          <a:p>
            <a:pPr marL="171450" indent="-171450">
              <a:buFont typeface="Arial" panose="020B0604020202020204" pitchFamily="34" charset="0"/>
              <a:buChar cha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A blame culture means that people fear sharing what they know, but when this happens we cannot learn from it. </a:t>
            </a:r>
            <a:r>
              <a:rPr lang="en-US" dirty="0">
                <a:effectLst/>
              </a:rPr>
              <a:t>For example, how will we know that someone performed their best but was operating with incomplete knowledge when something adverse happened?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We want a culture where mistakes and harm are prevented by openness, reflection, listening and learning. We want a culture that encourages the sharing of information without fear of reprisal. </a:t>
            </a:r>
            <a:r>
              <a:rPr lang="en-US" b="1" dirty="0"/>
              <a:t>It is important to break down barriers that inhibit learning, and this requires strong leadership. </a:t>
            </a:r>
            <a:r>
              <a:rPr lang="en-US" dirty="0"/>
              <a:t>The aviation and healthcare sector are good examples where this happens.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kern="1200" dirty="0">
                <a:solidFill>
                  <a:schemeClr val="tx1"/>
                </a:solidFill>
                <a:effectLst/>
                <a:latin typeface="+mn-lt"/>
                <a:ea typeface="+mn-ea"/>
                <a:cs typeface="+mn-cs"/>
              </a:rPr>
              <a:t>This does not take away from the importance of accountability. </a:t>
            </a:r>
            <a:r>
              <a:rPr lang="en-GB" sz="1200" i="0" kern="1200" dirty="0">
                <a:solidFill>
                  <a:schemeClr val="tx1"/>
                </a:solidFill>
                <a:effectLst/>
                <a:latin typeface="+mn-lt"/>
                <a:ea typeface="+mn-ea"/>
                <a:cs typeface="+mn-cs"/>
              </a:rPr>
              <a:t>It is important to differentiate genuine misconduct from errors made by well-intentioned people or from failures in the system.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solidFill>
                  <a:srgbClr val="FF0000"/>
                </a:solidFill>
              </a:rPr>
              <a:t>New legislative change under the Policing and Crime Act 2017 will bring about key changes to the police complaints and discipline systems to strengthen public confidence in policing and simplify the system. These changes have been reflected in our Statutory Guidance that has been published on our website for public consultation. I would encourage you to have a read.  Some of the changes include for example:</a:t>
            </a:r>
          </a:p>
          <a:p>
            <a:pPr marL="0" indent="0">
              <a:buFont typeface="Arial" panose="020B0604020202020204" pitchFamily="34" charset="0"/>
              <a:buNone/>
            </a:pPr>
            <a:endParaRPr lang="en-US" b="0" dirty="0">
              <a:solidFill>
                <a:srgbClr val="FF0000"/>
              </a:solidFill>
            </a:endParaRPr>
          </a:p>
          <a:p>
            <a:pPr marL="628650" lvl="1" indent="-171450">
              <a:buFont typeface="Arial" panose="020B0604020202020204" pitchFamily="34" charset="0"/>
              <a:buChar char="•"/>
            </a:pPr>
            <a:r>
              <a:rPr lang="en-US" dirty="0">
                <a:solidFill>
                  <a:srgbClr val="FF0000"/>
                </a:solidFill>
              </a:rPr>
              <a:t>PCCs having a greater role in oversight of the local complaints system and replacing chief constables as the review/ appeal body for ‘lower level’ complaints. The IOPC will deal with reviews of the more serious cases.</a:t>
            </a:r>
          </a:p>
          <a:p>
            <a:pPr marL="628650" lvl="1" indent="-171450">
              <a:buFont typeface="Arial" panose="020B0604020202020204" pitchFamily="34" charset="0"/>
              <a:buChar char="•"/>
            </a:pPr>
            <a:r>
              <a:rPr lang="en-US" dirty="0">
                <a:solidFill>
                  <a:srgbClr val="FF0000"/>
                </a:solidFill>
              </a:rPr>
              <a:t>A new category ‘practice requiring improvement will be introduced to deal with lower-level matters of misconduct or performance, and the threshold for misconduct will be raised. This is intended to refocus the system so that lower level matters are dealt with in a more proportionate and constructive manner. </a:t>
            </a:r>
          </a:p>
          <a:p>
            <a:pPr marL="628650" lvl="1" indent="-171450">
              <a:buFont typeface="Arial" panose="020B0604020202020204" pitchFamily="34" charset="0"/>
              <a:buChar char="•"/>
            </a:pPr>
            <a:r>
              <a:rPr lang="en-US" dirty="0">
                <a:solidFill>
                  <a:srgbClr val="FF0000"/>
                </a:solidFill>
              </a:rPr>
              <a:t>There will be a super-complaints system through which systemic concerns can be raised by ‘designated bodies’, HMICRFS will administer the system.</a:t>
            </a:r>
          </a:p>
          <a:p>
            <a:endParaRPr lang="en-US" baseline="0" dirty="0"/>
          </a:p>
          <a:p>
            <a:pPr marL="171450" indent="-171450">
              <a:buFont typeface="Arial" panose="020B0604020202020204" pitchFamily="34" charset="0"/>
              <a:buChar char="•"/>
            </a:pPr>
            <a:r>
              <a:rPr lang="en-GB" b="1" baseline="0" dirty="0"/>
              <a:t>The IOPC will have a greater emphasis on learning and has statutory powers to make learning recommendations to police forces and others</a:t>
            </a:r>
            <a:r>
              <a:rPr lang="en-GB" baseline="0" dirty="0"/>
              <a:t>. Where we make a formal recommendation, we must publish the recommendation, the recipient of the recommendation must respond within 56 days and their response must be published. This helps ensure that our formal recommendations are given proper consideration and not just filed away for later.</a:t>
            </a:r>
          </a:p>
          <a:p>
            <a:endParaRPr lang="en-GB" baseline="0" dirty="0"/>
          </a:p>
          <a:p>
            <a:pPr marL="171450" indent="-171450">
              <a:buFont typeface="Arial" panose="020B0604020202020204" pitchFamily="34" charset="0"/>
              <a:buChar char="•"/>
            </a:pPr>
            <a:r>
              <a:rPr lang="en-GB" b="1" baseline="0" dirty="0"/>
              <a:t>Three times a year we publish a learning the lessons magazine. </a:t>
            </a:r>
            <a:r>
              <a:rPr lang="en-GB" baseline="0" dirty="0"/>
              <a:t>This uses anonymised case studies to highlight and illustrate learning. It asks questions of both policy makers and front line officers to help them consider ‘could it happen here?’ They also signpost relevant guidance and information. Our latest issue on stop and search has taken a different approach by widening it’s scope to include the views of both policing and non-policing stakeholders to embrace diversity of thought, raise awareness of concerns and inform how we approach solutions. If anyone is interested in these, they are available on our website where you can also sign up for the mailing list.</a:t>
            </a:r>
            <a:endParaRPr lang="en-GB" dirty="0"/>
          </a:p>
          <a:p>
            <a:pPr marL="171450" indent="-171450">
              <a:buFont typeface="Arial" panose="020B0604020202020204" pitchFamily="34" charset="0"/>
              <a:buChar char="•"/>
            </a:pPr>
            <a:endParaRPr lang="en-US" b="1" dirty="0">
              <a:solidFill>
                <a:srgbClr val="FF0000"/>
              </a:solidFill>
            </a:endParaRPr>
          </a:p>
          <a:p>
            <a:pPr marL="171450" indent="-171450">
              <a:buFont typeface="Arial" panose="020B0604020202020204" pitchFamily="34" charset="0"/>
              <a:buChar char="•"/>
            </a:pPr>
            <a:endParaRPr lang="en-US" b="1" dirty="0">
              <a:solidFill>
                <a:srgbClr val="FF0000"/>
              </a:solidFill>
            </a:endParaRPr>
          </a:p>
          <a:p>
            <a:endParaRPr lang="en-GB" baseline="0"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10</a:t>
            </a:fld>
            <a:endParaRPr lang="en-GB"/>
          </a:p>
        </p:txBody>
      </p:sp>
    </p:spTree>
    <p:extLst>
      <p:ext uri="{BB962C8B-B14F-4D97-AF65-F5344CB8AC3E}">
        <p14:creationId xmlns:p14="http://schemas.microsoft.com/office/powerpoint/2010/main" val="158647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addition to carrying out investigations,</a:t>
            </a:r>
            <a:r>
              <a:rPr lang="en-GB" baseline="0" dirty="0"/>
              <a:t> the IOPC considers certain appeals from people who are unhappy with the way the police have dealt with their complaint. </a:t>
            </a:r>
            <a:r>
              <a:rPr lang="en-US" sz="1200" b="0" i="0" u="none" strike="noStrike" kern="1200" baseline="0" dirty="0">
                <a:solidFill>
                  <a:schemeClr val="tx1"/>
                </a:solidFill>
                <a:latin typeface="+mn-lt"/>
                <a:ea typeface="+mn-ea"/>
                <a:cs typeface="+mn-cs"/>
              </a:rPr>
              <a:t>An appeal offers a final opportunity to consider whether the complaint could have been handled better at a local level and, where appropriate, to put things right. If a complainant is still dissatisfied after an appeal he or she may seek to challenge the appropriate authority’s decision through judicial review.</a:t>
            </a: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171450" indent="-171450">
              <a:buFont typeface="Arial" panose="020B0604020202020204" pitchFamily="34" charset="0"/>
              <a:buChar char="•"/>
            </a:pPr>
            <a:r>
              <a:rPr lang="en-GB" baseline="0" dirty="0"/>
              <a:t>The IOPC deals with all appeals relating to:</a:t>
            </a:r>
          </a:p>
          <a:p>
            <a:pPr marL="628650" lvl="1" indent="-171450">
              <a:buFont typeface="Arial" panose="020B0604020202020204" pitchFamily="34" charset="0"/>
              <a:buChar char="•"/>
            </a:pPr>
            <a:r>
              <a:rPr lang="en-GB" baseline="0" dirty="0"/>
              <a:t>A person’s complaint not having been recorded</a:t>
            </a:r>
          </a:p>
          <a:p>
            <a:pPr marL="628650" lvl="1" indent="-171450">
              <a:buFont typeface="Arial" panose="020B0604020202020204" pitchFamily="34" charset="0"/>
              <a:buChar char="•"/>
            </a:pPr>
            <a:r>
              <a:rPr lang="en-GB" baseline="0" dirty="0"/>
              <a:t>Complaints about senior officers</a:t>
            </a:r>
          </a:p>
          <a:p>
            <a:pPr marL="628650" lvl="1" indent="-171450">
              <a:buFont typeface="Arial" panose="020B0604020202020204" pitchFamily="34" charset="0"/>
              <a:buChar char="•"/>
            </a:pPr>
            <a:r>
              <a:rPr lang="en-GB" baseline="0" dirty="0"/>
              <a:t>Potential breaches of Article 2 or 3</a:t>
            </a:r>
          </a:p>
          <a:p>
            <a:pPr marL="628650" lvl="1" indent="-171450">
              <a:buFont typeface="Arial" panose="020B0604020202020204" pitchFamily="34" charset="0"/>
              <a:buChar char="•"/>
            </a:pPr>
            <a:r>
              <a:rPr lang="en-GB" baseline="0" dirty="0"/>
              <a:t>Complaints which have been referred to the IOPC</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If none of these criteria apply, the appeal will be considered by an independent person within the police force.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Currently there are different types of appeal that relate to a different process for dealing with a complaint which can be quite a bureaucratic process. Next year this will be simplified and look simply at whether the handling of the complaint was ‘reasonable and proportionate’.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1" baseline="0" dirty="0"/>
              <a:t>You could if you wanted have a discussion around what reasonable and proportionate means in the context of complaints handling. </a:t>
            </a:r>
            <a:r>
              <a:rPr lang="en-GB" b="0" baseline="0" dirty="0"/>
              <a:t>I</a:t>
            </a:r>
            <a:r>
              <a:rPr lang="en-GB" baseline="0" dirty="0"/>
              <a:t>.e. when you achieve a </a:t>
            </a:r>
            <a:r>
              <a:rPr lang="en-GB" sz="1200" kern="1200" dirty="0">
                <a:solidFill>
                  <a:schemeClr val="tx1"/>
                </a:solidFill>
                <a:effectLst/>
                <a:latin typeface="+mn-lt"/>
                <a:ea typeface="+mn-ea"/>
                <a:cs typeface="+mn-cs"/>
              </a:rPr>
              <a:t>fair balance of the relevant considerations and provide a clear, evidence-based rationale for any decisions taken. </a:t>
            </a:r>
            <a:r>
              <a:rPr lang="en-GB" b="0" baseline="0" dirty="0"/>
              <a:t>Key points reflected in our Statutory Guidance (that is out for public consultation) include the following:</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Reasonable’ refers to doing what is appropriate given all the circumstances of a matter. It includes undertaking proportionate actions required to bring a matter to a suitable conclusion, taking into account the facts of the matter and the context in which it has been raised. </a:t>
            </a:r>
          </a:p>
          <a:p>
            <a:r>
              <a:rPr lang="en-GB" sz="1200" kern="1200" dirty="0">
                <a:solidFill>
                  <a:schemeClr val="tx1"/>
                </a:solidFill>
                <a:effectLst/>
                <a:latin typeface="+mn-lt"/>
                <a:ea typeface="+mn-ea"/>
                <a:cs typeface="+mn-cs"/>
              </a:rPr>
              <a:t>	</a:t>
            </a:r>
          </a:p>
          <a:p>
            <a:pPr lvl="1"/>
            <a:r>
              <a:rPr lang="en-GB" sz="1200" kern="1200" dirty="0">
                <a:solidFill>
                  <a:schemeClr val="tx1"/>
                </a:solidFill>
                <a:effectLst/>
                <a:latin typeface="+mn-lt"/>
                <a:ea typeface="+mn-ea"/>
                <a:cs typeface="+mn-cs"/>
              </a:rPr>
              <a:t>‘Proportionate’ refers to ensuring that there is a corresponding relationship between the seriousness of a matter and the response to it. It means that the response should have due regard to the nature of the incident, and any actual or potential impact or harm to individual(s), communities or the wider public. Consideration should also be given to the potential impact on confidence in the police and the police complaints system.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t>
            </a:r>
            <a:r>
              <a:rPr lang="en-GB" sz="1200" kern="1200" dirty="0" err="1">
                <a:solidFill>
                  <a:schemeClr val="tx1"/>
                </a:solidFill>
                <a:effectLst/>
                <a:latin typeface="+mn-lt"/>
                <a:ea typeface="+mn-ea"/>
                <a:cs typeface="+mn-cs"/>
              </a:rPr>
              <a:t>rinciples</a:t>
            </a:r>
            <a:r>
              <a:rPr lang="en-GB" sz="1200" kern="1200" dirty="0">
                <a:solidFill>
                  <a:schemeClr val="tx1"/>
                </a:solidFill>
                <a:effectLst/>
                <a:latin typeface="+mn-lt"/>
                <a:ea typeface="+mn-ea"/>
                <a:cs typeface="+mn-cs"/>
              </a:rPr>
              <a:t> of reasonable and proportionate handling are:</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customer service focus</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case by case approach</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considering the wider context</a:t>
            </a:r>
          </a:p>
          <a:p>
            <a:pPr marL="628650" lvl="1" indent="-171450">
              <a:buFont typeface="Courier New" panose="02070309020205020404" pitchFamily="49" charset="0"/>
              <a:buChar char="o"/>
            </a:pPr>
            <a:r>
              <a:rPr lang="en-GB" sz="1200" kern="1200" dirty="0">
                <a:solidFill>
                  <a:schemeClr val="tx1"/>
                </a:solidFill>
                <a:effectLst/>
                <a:latin typeface="+mn-lt"/>
                <a:ea typeface="+mn-ea"/>
                <a:cs typeface="+mn-cs"/>
              </a:rPr>
              <a:t>fair and effective decisions</a:t>
            </a:r>
          </a:p>
          <a:p>
            <a:pPr marL="628650" lvl="1" indent="-171450">
              <a:buFont typeface="Courier New" panose="02070309020205020404" pitchFamily="49" charset="0"/>
              <a:buChar char="o"/>
            </a:pPr>
            <a:endParaRPr lang="en-GB"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11</a:t>
            </a:fld>
            <a:endParaRPr lang="en-GB"/>
          </a:p>
        </p:txBody>
      </p:sp>
    </p:spTree>
    <p:extLst>
      <p:ext uri="{BB962C8B-B14F-4D97-AF65-F5344CB8AC3E}">
        <p14:creationId xmlns:p14="http://schemas.microsoft.com/office/powerpoint/2010/main" val="285681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 order to improve</a:t>
            </a:r>
            <a:r>
              <a:rPr lang="en-GB" baseline="0" dirty="0"/>
              <a:t> the complaints system and public confidence in it, we need to not only deal with cases ourselves through our investigation and appeal work, but support forces to use the complaints system appropriately and hold them accountable for how they do this. </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US" dirty="0">
                <a:effectLst/>
              </a:rPr>
              <a:t>We work with PSDs and OPCCs as well as other oversight bodies (HMICFRS, College of Policing) and publish each year, figures on complaints r</a:t>
            </a:r>
            <a:r>
              <a:rPr lang="en-US" sz="1200" b="0" i="0" u="none" strike="noStrike" kern="1200" baseline="0" dirty="0">
                <a:solidFill>
                  <a:schemeClr val="tx1"/>
                </a:solidFill>
                <a:latin typeface="+mn-lt"/>
                <a:ea typeface="+mn-ea"/>
                <a:cs typeface="+mn-cs"/>
              </a:rPr>
              <a:t>ecorded by each police force in England and </a:t>
            </a:r>
            <a:r>
              <a:rPr lang="en-GB" sz="1200" b="0" i="0" u="none" strike="noStrike" kern="1200" baseline="0" dirty="0">
                <a:solidFill>
                  <a:schemeClr val="tx1"/>
                </a:solidFill>
                <a:latin typeface="+mn-lt"/>
                <a:ea typeface="+mn-ea"/>
                <a:cs typeface="+mn-cs"/>
              </a:rPr>
              <a:t>Wales that are dealt with under the Police Reform Act 2002. The report also presents figures on the number of appeals and decisions on them. The report is a useful tool that the police and public can use to judge objectively how well complaints are being handled.</a:t>
            </a:r>
            <a:endParaRPr lang="en-US" dirty="0">
              <a:effectLst/>
            </a:endParaRP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In our oversight team we have </a:t>
            </a:r>
            <a:r>
              <a:rPr lang="en-GB" b="1" baseline="0" dirty="0"/>
              <a:t>force liaison leads</a:t>
            </a:r>
            <a:r>
              <a:rPr lang="en-GB" baseline="0" dirty="0"/>
              <a:t>. They are responsible for maintaining relationships with the professional standards departments of police forces outside individual cases. They can offer advice and guidance and act as a regular point of contact to follow up on any thematic issues and understand what’s going on within individual forces. They work alongside Regional Directors to do this.</a:t>
            </a:r>
          </a:p>
          <a:p>
            <a:endParaRPr lang="en-GB" baseline="0" dirty="0"/>
          </a:p>
          <a:p>
            <a:pPr marL="171450" indent="-171450">
              <a:buFont typeface="Arial" panose="020B0604020202020204" pitchFamily="34" charset="0"/>
              <a:buChar char="•"/>
            </a:pPr>
            <a:r>
              <a:rPr lang="en-GB" baseline="0" dirty="0"/>
              <a:t>The Oversight team also publish regular bulletins called Focus. These focus on specific topics around complaints handling for example recording complaints or making referrals. They explain the legislation and promote best practice using case studies.</a:t>
            </a:r>
          </a:p>
          <a:p>
            <a:endParaRPr lang="en-GB" baseline="0" dirty="0"/>
          </a:p>
          <a:p>
            <a:pPr marL="171450" indent="-171450">
              <a:buFont typeface="Arial" panose="020B0604020202020204" pitchFamily="34" charset="0"/>
              <a:buChar char="•"/>
            </a:pPr>
            <a:r>
              <a:rPr lang="en-GB" baseline="0" dirty="0"/>
              <a:t>The team also carries out thematic studies for example a review of how police forces deal with complaints alleging discrimination and a review of access to the complaints system.</a:t>
            </a:r>
            <a:endParaRPr lang="en-GB"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12</a:t>
            </a:fld>
            <a:endParaRPr lang="en-GB"/>
          </a:p>
        </p:txBody>
      </p:sp>
    </p:spTree>
    <p:extLst>
      <p:ext uri="{BB962C8B-B14F-4D97-AF65-F5344CB8AC3E}">
        <p14:creationId xmlns:p14="http://schemas.microsoft.com/office/powerpoint/2010/main" val="131113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Effective </a:t>
            </a:r>
            <a:r>
              <a:rPr lang="en-GB" sz="1200" kern="1200" dirty="0">
                <a:solidFill>
                  <a:schemeClr val="tx1"/>
                </a:solidFill>
                <a:effectLst/>
                <a:latin typeface="+mn-lt"/>
                <a:ea typeface="+mn-ea"/>
                <a:cs typeface="+mn-cs"/>
              </a:rPr>
              <a:t>engagement is essential to building trust and confidence in the services we deliver; as an organisation we are committed to developing stronger relationships with our stakeholders at national, regional and local levels to improve our understanding of their needs, and involve them in the shape and design of both our services and the wider complaints system.</a:t>
            </a:r>
            <a:endParaRPr lang="en-GB" dirty="0">
              <a:effectLst/>
            </a:endParaRPr>
          </a:p>
          <a:p>
            <a:endParaRPr lang="en-US" baseline="0" dirty="0"/>
          </a:p>
          <a:p>
            <a:r>
              <a:rPr lang="en-GB" baseline="0" dirty="0"/>
              <a:t>In recognition of the fact that we need to work with stakeholders to better understand the needs of the public and work to improve public confidence in the complaints system, we have a dedicated stakeholder engagement team to support this work, and we are gaining a richer picture of how we are viewed and better feedback on where we can make improvements.</a:t>
            </a:r>
          </a:p>
          <a:p>
            <a:endParaRPr lang="en-US" baseline="0" dirty="0"/>
          </a:p>
          <a:p>
            <a:endParaRPr lang="en-US" baseline="0" dirty="0"/>
          </a:p>
          <a:p>
            <a:r>
              <a:rPr lang="en-US" u="sng" baseline="0" dirty="0"/>
              <a:t>P</a:t>
            </a:r>
            <a:r>
              <a:rPr lang="en-GB" u="sng" baseline="0" dirty="0" err="1"/>
              <a:t>ublic</a:t>
            </a:r>
            <a:r>
              <a:rPr lang="en-GB" u="sng" baseline="0" dirty="0"/>
              <a:t> perceptions tracker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have commissioned work to understand public perception of the IOPC and the police complaints system. The report focuses on the following demographics alongside the overall England and Wales population: younger people (18-24), BMEs, the upper social grades, the lower social grades, and those with a condition or disability. Consistently it shows that young people and people from BME communities have the least confidence.</a:t>
            </a:r>
          </a:p>
          <a:p>
            <a:endParaRPr lang="en-GB" u="sng" baseline="0" dirty="0"/>
          </a:p>
          <a:p>
            <a:r>
              <a:rPr lang="en-US" u="sng" baseline="0" dirty="0"/>
              <a:t>Youth Panel</a:t>
            </a:r>
            <a:endParaRPr lang="en-GB" u="sng" baseline="0" dirty="0"/>
          </a:p>
          <a:p>
            <a:r>
              <a:rPr lang="en-GB" baseline="0" dirty="0"/>
              <a:t>This year we established a youth panel consisting of young adults aged 16-25 years to find out how we can better engage with young people to increase their confidence in the complaints system. The members come from different locations across England and Wales and vary in age, gender, ethnicity and sexual orientation.</a:t>
            </a:r>
          </a:p>
          <a:p>
            <a:endParaRPr lang="en-GB" baseline="0" dirty="0"/>
          </a:p>
          <a:p>
            <a:r>
              <a:rPr lang="en-GB" baseline="0" dirty="0"/>
              <a:t>The panel provides a platform for young people to talk openly to us about their experiences and inform the IOPC on ways we can improve their confidence in the system. They are self-governing, with the freedom to speak openly and honestly with us. </a:t>
            </a:r>
          </a:p>
          <a:p>
            <a:endParaRPr lang="en-US" baseline="0" dirty="0"/>
          </a:p>
          <a:p>
            <a:r>
              <a:rPr lang="en-US" u="sng" baseline="0" dirty="0"/>
              <a:t>M</a:t>
            </a:r>
            <a:r>
              <a:rPr lang="en-GB" u="sng" baseline="0" dirty="0" err="1"/>
              <a:t>ental</a:t>
            </a:r>
            <a:r>
              <a:rPr lang="en-GB" u="sng" baseline="0" dirty="0"/>
              <a:t> health</a:t>
            </a:r>
          </a:p>
          <a:p>
            <a:r>
              <a:rPr lang="en-GB" baseline="0" dirty="0"/>
              <a:t>Mental health is an underlying theme in many of the cases that we investigate, especially where a death has occurred. We have commissioned the Institute Of Mental Health in Nottingham to conduct research to explore the confidence of people with mental health concerns in the police complaints system and their likelihood and ability to engage with it. Specific topics the research is exploring include:</a:t>
            </a:r>
          </a:p>
          <a:p>
            <a:pPr marL="171450" indent="-171450">
              <a:buFont typeface="Arial" panose="020B0604020202020204" pitchFamily="34" charset="0"/>
              <a:buChar char="•"/>
            </a:pPr>
            <a:r>
              <a:rPr lang="en-GB" baseline="0" dirty="0"/>
              <a:t>Contact with the police and the police complaints system, including satisfaction with police interaction</a:t>
            </a:r>
          </a:p>
          <a:p>
            <a:pPr marL="171450" indent="-171450">
              <a:buFont typeface="Arial" panose="020B0604020202020204" pitchFamily="34" charset="0"/>
              <a:buChar char="•"/>
            </a:pPr>
            <a:r>
              <a:rPr lang="en-GB" baseline="0" dirty="0"/>
              <a:t>Levels of awareness and understanding of the IOPC and the wider police complaints system</a:t>
            </a:r>
          </a:p>
          <a:p>
            <a:pPr marL="171450" indent="-171450">
              <a:buFont typeface="Arial" panose="020B0604020202020204" pitchFamily="34" charset="0"/>
              <a:buChar char="•"/>
            </a:pPr>
            <a:r>
              <a:rPr lang="en-GB" baseline="0" dirty="0"/>
              <a:t>Accessibility of and confidence in the police complaints system</a:t>
            </a:r>
          </a:p>
          <a:p>
            <a:pPr marL="171450" indent="-171450">
              <a:buFont typeface="Arial" panose="020B0604020202020204" pitchFamily="34" charset="0"/>
              <a:buChar char="•"/>
            </a:pPr>
            <a:r>
              <a:rPr lang="en-GB" baseline="0" dirty="0"/>
              <a:t>Actual and perceived challenges around the police complaints system</a:t>
            </a:r>
          </a:p>
          <a:p>
            <a:pPr marL="171450" indent="-171450">
              <a:buFont typeface="Arial" panose="020B0604020202020204" pitchFamily="34" charset="0"/>
              <a:buChar char="•"/>
            </a:pPr>
            <a:r>
              <a:rPr lang="en-GB" baseline="0" dirty="0"/>
              <a:t>Exploring any improvements that could be made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u="sng" baseline="0" dirty="0"/>
              <a:t>E</a:t>
            </a:r>
            <a:r>
              <a:rPr lang="en-GB" u="sng" baseline="0" dirty="0" err="1"/>
              <a:t>xternal</a:t>
            </a:r>
            <a:r>
              <a:rPr lang="en-GB" u="sng" baseline="0" dirty="0"/>
              <a:t> Stakeholder Reference Group Panel and Wales Stakeholder Forum</a:t>
            </a:r>
          </a:p>
          <a:p>
            <a:pPr marL="0" indent="0">
              <a:buFont typeface="Arial" panose="020B0604020202020204" pitchFamily="34" charset="0"/>
              <a:buNone/>
            </a:pPr>
            <a:r>
              <a:rPr lang="en-US" baseline="0" dirty="0"/>
              <a:t>A</a:t>
            </a:r>
            <a:r>
              <a:rPr lang="en-GB" baseline="0" dirty="0"/>
              <a:t> range of external stakeholders (policing/ statutory and non-statutory) meet quarterly to challenge and provide constructive feedback on the IOPC’s performance and key projects.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u="sng" baseline="0" dirty="0"/>
              <a:t>N</a:t>
            </a:r>
            <a:r>
              <a:rPr lang="en-GB" u="sng" baseline="0" dirty="0" err="1"/>
              <a:t>etwork</a:t>
            </a:r>
            <a:r>
              <a:rPr lang="en-GB" u="sng" baseline="0" dirty="0"/>
              <a:t> of Advocates</a:t>
            </a:r>
          </a:p>
          <a:p>
            <a:pPr marL="0" indent="0">
              <a:buFont typeface="Arial" panose="020B0604020202020204" pitchFamily="34" charset="0"/>
              <a:buNone/>
            </a:pPr>
            <a:r>
              <a:rPr lang="en-US" baseline="0" dirty="0"/>
              <a:t>T</a:t>
            </a:r>
            <a:r>
              <a:rPr lang="en-GB" baseline="0" dirty="0"/>
              <a:t>he SE team has established a national network of non-statutory advocacy organisations across low confidence, seldom-heard and thematic stakeholder groups. Many of our Network of Advocates are members organisations, ‘umbrella’ bodies and/ or operate within both a national and regional structure. Our engagement with these organisations provides a gateway to communities, helping us understand varying experiences, barriers to the police complaints system and perceptions of the IOPC.</a:t>
            </a:r>
            <a:endParaRPr lang="en-GB"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13</a:t>
            </a:fld>
            <a:endParaRPr lang="en-GB"/>
          </a:p>
        </p:txBody>
      </p:sp>
    </p:spTree>
    <p:extLst>
      <p:ext uri="{BB962C8B-B14F-4D97-AF65-F5344CB8AC3E}">
        <p14:creationId xmlns:p14="http://schemas.microsoft.com/office/powerpoint/2010/main" val="610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14</a:t>
            </a:fld>
            <a:endParaRPr lang="en-GB"/>
          </a:p>
        </p:txBody>
      </p:sp>
    </p:spTree>
    <p:extLst>
      <p:ext uri="{BB962C8B-B14F-4D97-AF65-F5344CB8AC3E}">
        <p14:creationId xmlns:p14="http://schemas.microsoft.com/office/powerpoint/2010/main" val="311240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GB" baseline="0" dirty="0"/>
              <a:t>Since 2013 the IPCC has doubled in size taking on six times as many investigations. T</a:t>
            </a:r>
            <a:r>
              <a:rPr lang="en-US" baseline="0" dirty="0"/>
              <a:t>he then Home Secretary Theresa May initiated the expansion so that we can investigate all serious and sensitive cases involving the police.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GB" baseline="0" dirty="0"/>
              <a:t>We asked the Government for structural changes to better suit our much expanded organisation. The result - dual line of accountability through commissioners and the executive team removed and replaced with a Director General.</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Since we no longer have a Commission structure, our name is no-longer appropriate, hence why we were renamed the Independent Office for Police Conduct to reflect our new and strengthened structure. </a:t>
            </a:r>
            <a:endParaRPr lang="en-GB"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2</a:t>
            </a:fld>
            <a:endParaRPr lang="en-GB"/>
          </a:p>
        </p:txBody>
      </p:sp>
    </p:spTree>
    <p:extLst>
      <p:ext uri="{BB962C8B-B14F-4D97-AF65-F5344CB8AC3E}">
        <p14:creationId xmlns:p14="http://schemas.microsoft.com/office/powerpoint/2010/main" val="103647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t>
            </a:r>
            <a:r>
              <a:rPr lang="en-GB" sz="1200" kern="1200" dirty="0">
                <a:solidFill>
                  <a:schemeClr val="tx1"/>
                </a:solidFill>
                <a:effectLst/>
                <a:latin typeface="+mn-lt"/>
                <a:ea typeface="+mn-ea"/>
                <a:cs typeface="+mn-cs"/>
              </a:rPr>
              <a:t>aintaining public confidence in policing by independent scrutiny is fundamental to why our organisation and its predecessors exists.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first police oversight in the UK was not put into place until almost 150 years after Sir Robert Peel created the Metropolitan Police</a:t>
            </a:r>
            <a:r>
              <a:rPr lang="en-GB" baseline="0" dirty="0"/>
              <a:t> with the creation of the </a:t>
            </a:r>
            <a:r>
              <a:rPr lang="en-GB" b="1" baseline="0" dirty="0"/>
              <a:t>Police Complaints Board (PCB)</a:t>
            </a:r>
            <a:r>
              <a:rPr lang="en-GB" baseline="0" dirty="0"/>
              <a:t> in 1977. This was a response to serious concerns about police corruption and a perceived lack of independence in the police complaints process. The PCB was subject to much criticism due to its lack of powers, authority and consequent inability to instil confidence in the public.</a:t>
            </a:r>
          </a:p>
          <a:p>
            <a:endParaRPr lang="en-GB" baseline="0" dirty="0"/>
          </a:p>
          <a:p>
            <a:pPr marL="0" indent="0">
              <a:buFont typeface="Arial" panose="020B0604020202020204" pitchFamily="34" charset="0"/>
              <a:buNone/>
            </a:pPr>
            <a:r>
              <a:rPr lang="en-GB" u="sng" baseline="0" dirty="0"/>
              <a:t>Police Complaints Authority </a:t>
            </a:r>
          </a:p>
          <a:p>
            <a:pPr marL="171450" lvl="0" indent="-171450">
              <a:buFont typeface="Arial" panose="020B0604020202020204" pitchFamily="34" charset="0"/>
              <a:buChar char="•"/>
            </a:pPr>
            <a:r>
              <a:rPr lang="en-GB" baseline="0" dirty="0"/>
              <a:t>The Scarman report was commissioned by the UK Government following the 1981 Brixton riots. The riots involved confrontation between the Metropolitan Police and protestors in Lambeth, South London </a:t>
            </a:r>
            <a:r>
              <a:rPr lang="en-GB" dirty="0"/>
              <a:t>when the mistrust and underlying tensions between the police and the black community culminated in violence.  The hostility between the police and the black population partially stemmed from young black men being disproportionately targeted by stop and search powers known as the "</a:t>
            </a:r>
            <a:r>
              <a:rPr lang="en-GB" u="sng" dirty="0">
                <a:hlinkClick r:id="rId3"/>
              </a:rPr>
              <a:t>Sus law</a:t>
            </a:r>
            <a:r>
              <a:rPr lang="en-GB" dirty="0"/>
              <a:t>." This referred to powers under the </a:t>
            </a:r>
            <a:r>
              <a:rPr lang="en-GB" u="sng" dirty="0">
                <a:hlinkClick r:id="rId4" tooltip="Vagrancy Act 1824"/>
              </a:rPr>
              <a:t>Vagrancy Act 1824</a:t>
            </a:r>
            <a:r>
              <a:rPr lang="en-GB" dirty="0"/>
              <a:t>, which allowed police to search and arrest members of the public when it was believed that they were acting suspiciously, and not necessarily committing a crime.</a:t>
            </a:r>
          </a:p>
          <a:p>
            <a:endParaRPr lang="en-GB" baseline="0" dirty="0"/>
          </a:p>
          <a:p>
            <a:pPr marL="171450" indent="-171450">
              <a:buFont typeface="Arial" panose="020B0604020202020204" pitchFamily="34" charset="0"/>
              <a:buChar char="•"/>
            </a:pPr>
            <a:r>
              <a:rPr lang="en-US" b="0" dirty="0"/>
              <a:t>Lord Scarman found there was a loss of confidence and mistrust in the police and their methods of policing and recommended concerted efforts to recruit more ethnic minorities into the police force. </a:t>
            </a:r>
            <a:r>
              <a:rPr lang="en-US" b="1" dirty="0"/>
              <a:t>Lord Scarman’s recommendations rested on a need for the police to carry out their duty with the consent and support of the community. </a:t>
            </a:r>
            <a:r>
              <a:rPr lang="en-US" dirty="0"/>
              <a:t>He recommended changes in training and law enforcement and said that the procedure for handling complaints against the police needed to be substantially reformed if it is to command public confidence.</a:t>
            </a:r>
          </a:p>
          <a:p>
            <a:endParaRPr lang="en-GB" baseline="0" dirty="0"/>
          </a:p>
          <a:p>
            <a:pPr marL="171450" indent="-171450">
              <a:buFont typeface="Arial" panose="020B0604020202020204" pitchFamily="34" charset="0"/>
              <a:buChar char="•"/>
            </a:pPr>
            <a:r>
              <a:rPr lang="en-GB" b="1" i="0" baseline="0" dirty="0"/>
              <a:t>In 1985 the PCB was replaced by the Police Complaints Authority. </a:t>
            </a:r>
            <a:r>
              <a:rPr lang="en-GB" i="0" baseline="0" dirty="0"/>
              <a:t>However the PCA could do little more than its predecessor. In addition to the limited powers it inherited, </a:t>
            </a:r>
            <a:r>
              <a:rPr lang="en-GB" i="0" u="sng" baseline="0" dirty="0"/>
              <a:t>it could only supervise a police investigation, the reports of which could not be disclosed.</a:t>
            </a:r>
          </a:p>
          <a:p>
            <a:endParaRPr lang="en-GB" i="0" baseline="0" dirty="0"/>
          </a:p>
          <a:p>
            <a:r>
              <a:rPr lang="en-GB" u="sng" dirty="0"/>
              <a:t>IPCC</a:t>
            </a:r>
            <a:endParaRPr lang="en-GB" u="none" dirty="0"/>
          </a:p>
          <a:p>
            <a:r>
              <a:rPr lang="en-GB" b="1" i="0" baseline="0" dirty="0"/>
              <a:t>The inquiry into the death of Stephen Lawrence by Sir William Macpherson in 1999 called for the establishment of an independent body to oversee the police. </a:t>
            </a:r>
            <a:r>
              <a:rPr lang="en-GB" i="0" baseline="0" dirty="0"/>
              <a:t>In April 2000 Liberty issued a study called ‘An Independent Police Complaints Commission’ which proposed the creation of an organisation, independent of the police, to investigate complaints against police officers. Partly in response to this, </a:t>
            </a:r>
            <a:r>
              <a:rPr lang="en-GB" b="1" i="0" baseline="0" dirty="0"/>
              <a:t>in May 2000 the government carried out a consultation on a new police complaints system. This culminated in the Police Reform Act 2002 which established the IPCC. </a:t>
            </a:r>
            <a:r>
              <a:rPr lang="en-GB" i="0" baseline="0" dirty="0"/>
              <a:t>The IPCC became operational in April 2004.</a:t>
            </a:r>
          </a:p>
          <a:p>
            <a:endParaRPr lang="en-GB" u="sng" dirty="0"/>
          </a:p>
          <a:p>
            <a:r>
              <a:rPr lang="en-GB" u="sng" dirty="0"/>
              <a:t>IOPC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In</a:t>
            </a:r>
            <a:r>
              <a:rPr lang="en-GB" u="none" baseline="0" dirty="0"/>
              <a:t> February 2013, the Home Secretary announced that she was going to increase resources given to the IPCC to enable it to take on all ‘serious and sensitive’ matters. This led to our increase in size and change of structure. </a:t>
            </a:r>
            <a:r>
              <a:rPr lang="en-GB" b="1" u="none" baseline="0" dirty="0"/>
              <a:t>The government is making significant changes to the police complaints system and the IOPC will have new powers, designed to make us more effective and decisive in addressing public concerns. </a:t>
            </a:r>
            <a:r>
              <a:rPr lang="en-GB" u="none" baseline="0" dirty="0"/>
              <a:t>I’ll talk about these in a bit more detail later on.</a:t>
            </a:r>
            <a:endParaRPr lang="en-GB" u="none" dirty="0"/>
          </a:p>
          <a:p>
            <a:endParaRPr lang="en-GB" i="0" baseline="0" dirty="0"/>
          </a:p>
          <a:p>
            <a:endParaRPr lang="en-GB" dirty="0"/>
          </a:p>
        </p:txBody>
      </p:sp>
      <p:sp>
        <p:nvSpPr>
          <p:cNvPr id="4" name="Slide Number Placeholder 3"/>
          <p:cNvSpPr>
            <a:spLocks noGrp="1"/>
          </p:cNvSpPr>
          <p:nvPr>
            <p:ph type="sldNum" sz="quarter" idx="10"/>
          </p:nvPr>
        </p:nvSpPr>
        <p:spPr/>
        <p:txBody>
          <a:bodyPr/>
          <a:lstStyle/>
          <a:p>
            <a:fld id="{E38F6856-5F65-4232-9692-E438B468C371}" type="slidenum">
              <a:rPr lang="en-GB" smtClean="0"/>
              <a:pPr/>
              <a:t>3</a:t>
            </a:fld>
            <a:endParaRPr lang="en-GB"/>
          </a:p>
        </p:txBody>
      </p:sp>
    </p:spTree>
    <p:extLst>
      <p:ext uri="{BB962C8B-B14F-4D97-AF65-F5344CB8AC3E}">
        <p14:creationId xmlns:p14="http://schemas.microsoft.com/office/powerpoint/2010/main" val="44434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Public confidence in policing - what does that mean? (You may want to ask them this)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Independent scrutiny and decision-making – i.e. </a:t>
            </a:r>
            <a:r>
              <a:rPr lang="en-GB" sz="1200" kern="1200" dirty="0">
                <a:solidFill>
                  <a:schemeClr val="tx1"/>
                </a:solidFill>
                <a:effectLst/>
                <a:latin typeface="+mn-lt"/>
                <a:ea typeface="+mn-ea"/>
                <a:cs typeface="+mn-cs"/>
              </a:rPr>
              <a:t>We are independent, and make decisions independently of the police, government and interest groups.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Openness and transparency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Accessibility - </a:t>
            </a:r>
            <a:r>
              <a:rPr lang="en-GB" sz="1200" kern="1200" dirty="0">
                <a:solidFill>
                  <a:schemeClr val="tx1"/>
                </a:solidFill>
                <a:effectLst/>
                <a:latin typeface="+mn-lt"/>
                <a:ea typeface="+mn-ea"/>
                <a:cs typeface="+mn-cs"/>
              </a:rPr>
              <a:t>to ensure that the system is accountable and responsive.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Fairness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Learning and improving police practice – demonstrating change and preventing future incidents arising</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The IOPC has a statutory duty to secure and maintain public confidence in the police complaints system in England </a:t>
            </a:r>
            <a:r>
              <a:rPr lang="en-GB" sz="1200" b="1" i="0" u="none" strike="noStrike" kern="1200" baseline="0" dirty="0">
                <a:solidFill>
                  <a:schemeClr val="tx1"/>
                </a:solidFill>
                <a:latin typeface="+mn-lt"/>
                <a:ea typeface="+mn-ea"/>
                <a:cs typeface="+mn-cs"/>
              </a:rPr>
              <a:t>and Wales.</a:t>
            </a:r>
            <a:endParaRPr lang="en-US"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Maintaining public confidence in policing is vital</a:t>
            </a:r>
            <a:r>
              <a:rPr lang="en-GB" sz="1200" kern="1200" dirty="0">
                <a:solidFill>
                  <a:schemeClr val="tx1"/>
                </a:solidFill>
                <a:effectLst/>
                <a:latin typeface="+mn-lt"/>
                <a:ea typeface="+mn-ea"/>
                <a:cs typeface="+mn-cs"/>
              </a:rPr>
              <a:t> because we are policed by consent in exchange for the powers that are given to the police. Without the consent of the public, the powers of the police become ineffective. That is why our role to independently scrutinise is important.</a:t>
            </a:r>
          </a:p>
          <a:p>
            <a:endParaRPr lang="en-GB" b="1"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4</a:t>
            </a:fld>
            <a:endParaRPr lang="en-GB"/>
          </a:p>
        </p:txBody>
      </p:sp>
    </p:spTree>
    <p:extLst>
      <p:ext uri="{BB962C8B-B14F-4D97-AF65-F5344CB8AC3E}">
        <p14:creationId xmlns:p14="http://schemas.microsoft.com/office/powerpoint/2010/main" val="185168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GB" dirty="0">
                <a:effectLst/>
              </a:rPr>
              <a:t>We are led by a Director General, Michael Lockwood. </a:t>
            </a:r>
          </a:p>
          <a:p>
            <a:pPr marL="171450" indent="-171450" fontAlgn="base">
              <a:buFont typeface="Arial" panose="020B0604020202020204" pitchFamily="34" charset="0"/>
              <a:buChar char="•"/>
            </a:pPr>
            <a:endParaRPr lang="en-GB" dirty="0">
              <a:effectLst/>
            </a:endParaRPr>
          </a:p>
          <a:p>
            <a:pPr marL="171450" indent="-171450" fontAlgn="base">
              <a:buFont typeface="Arial" panose="020B0604020202020204" pitchFamily="34" charset="0"/>
              <a:buChar char="•"/>
            </a:pPr>
            <a:r>
              <a:rPr lang="en-GB" dirty="0">
                <a:effectLst/>
              </a:rPr>
              <a:t>Michael leads the executive team and he chairs the Board of the IOPC, which includes six non-executive directors. Michael is also the head of an operational team led by the Deputy Director General and including regional directors and a Director for Wales, who are responsible for the IOPC’s operational work in their regions.</a:t>
            </a:r>
          </a:p>
          <a:p>
            <a:pPr marL="171450" indent="-171450" fontAlgn="base">
              <a:buFont typeface="Arial" panose="020B0604020202020204" pitchFamily="34" charset="0"/>
              <a:buChar char="•"/>
            </a:pPr>
            <a:endParaRPr lang="en-GB" dirty="0">
              <a:effectLst/>
            </a:endParaRPr>
          </a:p>
          <a:p>
            <a:pPr marL="171450" indent="-171450" fontAlgn="base">
              <a:buFont typeface="Arial" panose="020B0604020202020204" pitchFamily="34" charset="0"/>
              <a:buChar char="•"/>
            </a:pPr>
            <a:r>
              <a:rPr lang="en-GB" dirty="0">
                <a:effectLst/>
              </a:rPr>
              <a:t>By law, our Director General can never have worked for the police. Also none of our executive team, regional directors or our Director for Wales have worked for the police.</a:t>
            </a:r>
          </a:p>
          <a:p>
            <a:endParaRPr lang="en-GB" i="1"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5</a:t>
            </a:fld>
            <a:endParaRPr lang="en-GB"/>
          </a:p>
        </p:txBody>
      </p:sp>
    </p:spTree>
    <p:extLst>
      <p:ext uri="{BB962C8B-B14F-4D97-AF65-F5344CB8AC3E}">
        <p14:creationId xmlns:p14="http://schemas.microsoft.com/office/powerpoint/2010/main" val="258063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pPr>
            <a:r>
              <a:rPr lang="en-US" dirty="0"/>
              <a:t>The regional operational structure has decision-making powers delegated from the Director General through to Regional Directors and a Director for Wales. </a:t>
            </a:r>
          </a:p>
          <a:p>
            <a:pPr defTabSz="931774"/>
            <a:endParaRPr lang="en-US" dirty="0"/>
          </a:p>
          <a:p>
            <a:pPr marL="171450" indent="-171450" defTabSz="931774">
              <a:buFont typeface="Arial" panose="020B0604020202020204" pitchFamily="34" charset="0"/>
              <a:buChar char="•"/>
            </a:pPr>
            <a:r>
              <a:rPr lang="en-GB" dirty="0"/>
              <a:t>We are the public face of the organisation, which involves working with the police and other stakeholders, and dealing with the press and media.</a:t>
            </a:r>
          </a:p>
          <a:p>
            <a:pPr marL="171450" indent="-171450" defTabSz="931774">
              <a:buFont typeface="Arial" panose="020B0604020202020204" pitchFamily="34" charset="0"/>
              <a:buChar char="•"/>
            </a:pPr>
            <a:endParaRPr lang="en-US" dirty="0"/>
          </a:p>
          <a:p>
            <a:pPr marL="171450" indent="-171450" defTabSz="931774">
              <a:buFont typeface="Arial" panose="020B0604020202020204" pitchFamily="34" charset="0"/>
              <a:buChar char="•"/>
            </a:pPr>
            <a:r>
              <a:rPr lang="en-US" dirty="0"/>
              <a:t>The purpose of our role is to lead investigations of police complaints, conduct matters and serious incidents to high standards, building public confidence in the police complaints system and ensuring that learning is identified and used to improve policing practice. </a:t>
            </a:r>
            <a:endParaRPr lang="en-GB" dirty="0"/>
          </a:p>
          <a:p>
            <a:pPr marL="171450" indent="-171450" defTabSz="931774">
              <a:buFont typeface="Arial" panose="020B0604020202020204" pitchFamily="34" charset="0"/>
              <a:buChar char="•"/>
            </a:pPr>
            <a:endParaRPr lang="en-US" dirty="0"/>
          </a:p>
          <a:p>
            <a:pPr marL="171450" indent="-171450" defTabSz="931774">
              <a:buFont typeface="Arial" panose="020B0604020202020204" pitchFamily="34" charset="0"/>
              <a:buChar char="•"/>
            </a:pPr>
            <a:r>
              <a:rPr lang="en-GB" dirty="0"/>
              <a:t>We develop and maintain external relationships, actively engaging with local communities, partner bodies and police forces in the regions. </a:t>
            </a:r>
          </a:p>
          <a:p>
            <a:pPr marL="171450" indent="-171450" defTabSz="931774">
              <a:buFont typeface="Arial" panose="020B0604020202020204" pitchFamily="34" charset="0"/>
              <a:buChar char="•"/>
            </a:pPr>
            <a:endParaRPr lang="en-GB" dirty="0"/>
          </a:p>
          <a:p>
            <a:pPr defTabSz="931774"/>
            <a:endParaRPr lang="en-US" dirty="0"/>
          </a:p>
          <a:p>
            <a:pPr defTabSz="931774"/>
            <a:endParaRPr lang="en-US" dirty="0"/>
          </a:p>
          <a:p>
            <a:pPr defTabSz="931774"/>
            <a:endParaRPr lang="en-US" dirty="0"/>
          </a:p>
          <a:p>
            <a:pPr defTabSz="931774"/>
            <a:endParaRPr lang="en-US" dirty="0"/>
          </a:p>
          <a:p>
            <a:pPr defTabSz="931774"/>
            <a:endParaRPr lang="en-US" dirty="0"/>
          </a:p>
          <a:p>
            <a:pPr defTabSz="931774"/>
            <a:endParaRPr lang="en-US" dirty="0"/>
          </a:p>
          <a:p>
            <a:pPr defTabSz="931774"/>
            <a:endParaRPr lang="en-US"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6</a:t>
            </a:fld>
            <a:endParaRPr lang="en-GB"/>
          </a:p>
        </p:txBody>
      </p:sp>
    </p:spTree>
    <p:extLst>
      <p:ext uri="{BB962C8B-B14F-4D97-AF65-F5344CB8AC3E}">
        <p14:creationId xmlns:p14="http://schemas.microsoft.com/office/powerpoint/2010/main" val="3140992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rPr>
              <a:t>At the heart of a complaint is someone who is unhappy with the service they received or the way they have been treated by their police force.</a:t>
            </a:r>
          </a:p>
          <a:p>
            <a:pPr marL="171450" indent="-171450">
              <a:buFont typeface="Arial" panose="020B0604020202020204" pitchFamily="34" charset="0"/>
              <a:buChar char="•"/>
            </a:pPr>
            <a:endParaRPr lang="en-US" u="sng" dirty="0">
              <a:effectLst/>
            </a:endParaRPr>
          </a:p>
          <a:p>
            <a:pPr marL="171450" indent="-171450">
              <a:buFont typeface="Arial" panose="020B0604020202020204" pitchFamily="34" charset="0"/>
              <a:buChar char="•"/>
            </a:pPr>
            <a:r>
              <a:rPr lang="en-US" u="none" dirty="0">
                <a:effectLst/>
              </a:rPr>
              <a:t>Dissatisfaction </a:t>
            </a:r>
            <a:r>
              <a:rPr lang="en-US" dirty="0">
                <a:effectLst/>
              </a:rPr>
              <a:t>offer forces a great opportunity to learn from, and address any common concerns that their local communities express. Done properly, this can be really positive for police and community relations.</a:t>
            </a:r>
            <a:endParaRPr lang="en-GB" u="none"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7</a:t>
            </a:fld>
            <a:endParaRPr lang="en-GB"/>
          </a:p>
        </p:txBody>
      </p:sp>
    </p:spTree>
    <p:extLst>
      <p:ext uri="{BB962C8B-B14F-4D97-AF65-F5344CB8AC3E}">
        <p14:creationId xmlns:p14="http://schemas.microsoft.com/office/powerpoint/2010/main" val="103869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a:t>Most complaints about the police are dealt with by the relevant police force. Each force has a separate department that oversees complaints. These are called ‘Professional Standards Departments’ (PSDs).</a:t>
            </a:r>
          </a:p>
          <a:p>
            <a:pPr marL="171450" indent="-171450" defTabSz="931774">
              <a:buFont typeface="Arial" panose="020B0604020202020204" pitchFamily="34" charset="0"/>
              <a:buChar char="•"/>
              <a:defRPr/>
            </a:pPr>
            <a:endParaRPr lang="en-US" dirty="0"/>
          </a:p>
          <a:p>
            <a:pPr marL="171450" indent="-171450">
              <a:buFont typeface="Arial" panose="020B0604020202020204" pitchFamily="34" charset="0"/>
              <a:buChar char="•"/>
            </a:pPr>
            <a:r>
              <a:rPr lang="en-GB" dirty="0"/>
              <a:t>But, the police must refer</a:t>
            </a:r>
            <a:r>
              <a:rPr lang="en-GB" baseline="0" dirty="0"/>
              <a:t> certain types of matter to us. </a:t>
            </a:r>
            <a:r>
              <a:rPr lang="en-GB" b="1" baseline="0" dirty="0"/>
              <a:t>Referral to the IOPC is an important part of ensuring public confidence in the accountability and integrity of the police complaints system.</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dirty="0"/>
              <a:t>Nb. The serious</a:t>
            </a:r>
            <a:r>
              <a:rPr lang="en-GB" baseline="0" dirty="0"/>
              <a:t> corruption definition has recently been updated to make clear that abuse of authority for sexual gain is a type of serious corruption.</a:t>
            </a:r>
          </a:p>
          <a:p>
            <a:endParaRPr lang="en-US" baseline="0" dirty="0"/>
          </a:p>
          <a:p>
            <a:endParaRPr lang="en-GB"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8</a:t>
            </a:fld>
            <a:endParaRPr lang="en-GB"/>
          </a:p>
        </p:txBody>
      </p:sp>
    </p:spTree>
    <p:extLst>
      <p:ext uri="{BB962C8B-B14F-4D97-AF65-F5344CB8AC3E}">
        <p14:creationId xmlns:p14="http://schemas.microsoft.com/office/powerpoint/2010/main" val="396922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GB" dirty="0"/>
              <a:t>When a matter has been referred to us, we decide whether the matter should be investigated and the mode of the investigation, having regard to the seriousness of the case and the public interest.</a:t>
            </a:r>
          </a:p>
          <a:p>
            <a:pPr marL="171450" indent="-171450" defTabSz="931774">
              <a:buFont typeface="Arial" panose="020B0604020202020204" pitchFamily="34" charset="0"/>
              <a:buChar char="•"/>
              <a:defRPr/>
            </a:pPr>
            <a:endParaRPr lang="en-GB" dirty="0"/>
          </a:p>
          <a:p>
            <a:pPr marL="171450" indent="-171450" defTabSz="931774">
              <a:buFont typeface="Arial" panose="020B0604020202020204" pitchFamily="34" charset="0"/>
              <a:buChar char="•"/>
              <a:defRPr/>
            </a:pPr>
            <a:r>
              <a:rPr lang="en-GB" dirty="0"/>
              <a:t>We may choose to conduct our own independent investigation, manage or supervise a police investigation, or decide that the matter can be dealt with locally by the police. </a:t>
            </a:r>
          </a:p>
          <a:p>
            <a:pPr marL="171450" indent="-171450" defTabSz="931774">
              <a:buFont typeface="Arial" panose="020B0604020202020204" pitchFamily="34" charset="0"/>
              <a:buChar char="•"/>
              <a:defRPr/>
            </a:pPr>
            <a:endParaRPr lang="en-US" dirty="0"/>
          </a:p>
          <a:p>
            <a:pPr marL="171450" indent="-171450" defTabSz="931774">
              <a:buFont typeface="Arial" panose="020B0604020202020204" pitchFamily="34" charset="0"/>
              <a:buChar char="•"/>
              <a:defRPr/>
            </a:pPr>
            <a:r>
              <a:rPr lang="en-GB" baseline="0" dirty="0"/>
              <a:t>We will independently investigate the most serious and sensitive complaints and incidents, considering factors like whether there is a potential breach of Article 2 ECHR, vulnerability, public concern, any thematic issues / concerns, criminality, the seniority of the officer…</a:t>
            </a:r>
          </a:p>
          <a:p>
            <a:pPr defTabSz="931774">
              <a:defRPr/>
            </a:pPr>
            <a:endParaRPr lang="en-GB" dirty="0"/>
          </a:p>
          <a:p>
            <a:pPr defTabSz="931774">
              <a:defRPr/>
            </a:pPr>
            <a:endParaRPr lang="en-US" dirty="0"/>
          </a:p>
          <a:p>
            <a:pPr defTabSz="931774">
              <a:defRPr/>
            </a:pPr>
            <a:endParaRPr lang="en-GB" dirty="0"/>
          </a:p>
          <a:p>
            <a:endParaRPr lang="en-GB" dirty="0"/>
          </a:p>
        </p:txBody>
      </p:sp>
      <p:sp>
        <p:nvSpPr>
          <p:cNvPr id="4" name="Slide Number Placeholder 3"/>
          <p:cNvSpPr>
            <a:spLocks noGrp="1"/>
          </p:cNvSpPr>
          <p:nvPr>
            <p:ph type="sldNum" sz="quarter" idx="10"/>
          </p:nvPr>
        </p:nvSpPr>
        <p:spPr/>
        <p:txBody>
          <a:bodyPr/>
          <a:lstStyle/>
          <a:p>
            <a:fld id="{7FCA7003-0D4C-4B36-BF7F-BF697C71420E}" type="slidenum">
              <a:rPr lang="en-GB" smtClean="0"/>
              <a:pPr/>
              <a:t>9</a:t>
            </a:fld>
            <a:endParaRPr lang="en-GB"/>
          </a:p>
        </p:txBody>
      </p:sp>
    </p:spTree>
    <p:extLst>
      <p:ext uri="{BB962C8B-B14F-4D97-AF65-F5344CB8AC3E}">
        <p14:creationId xmlns:p14="http://schemas.microsoft.com/office/powerpoint/2010/main" val="98254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387408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243499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231476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72591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296676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353605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89309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239952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43533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97751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09C011-6F69-4226-B5C9-CC57D7F25431}" type="datetimeFigureOut">
              <a:rPr lang="en-GB" smtClean="0"/>
              <a:pPr/>
              <a:t>30/06/2022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D88ADA-4EF0-4812-8F08-C9419BBA1F9C}" type="slidenum">
              <a:rPr lang="en-GB" smtClean="0"/>
              <a:pPr/>
              <a:t>‹#›</a:t>
            </a:fld>
            <a:endParaRPr lang="en-GB"/>
          </a:p>
        </p:txBody>
      </p:sp>
    </p:spTree>
    <p:extLst>
      <p:ext uri="{BB962C8B-B14F-4D97-AF65-F5344CB8AC3E}">
        <p14:creationId xmlns:p14="http://schemas.microsoft.com/office/powerpoint/2010/main" val="358013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9C011-6F69-4226-B5C9-CC57D7F25431}" type="datetimeFigureOut">
              <a:rPr lang="en-GB" smtClean="0"/>
              <a:pPr/>
              <a:t>30/06/2022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88ADA-4EF0-4812-8F08-C9419BBA1F9C}" type="slidenum">
              <a:rPr lang="en-GB" smtClean="0"/>
              <a:pPr/>
              <a:t>‹#›</a:t>
            </a:fld>
            <a:endParaRPr lang="en-GB"/>
          </a:p>
        </p:txBody>
      </p:sp>
      <p:sp>
        <p:nvSpPr>
          <p:cNvPr id="7" name="Rectangle 6"/>
          <p:cNvSpPr/>
          <p:nvPr userDrawn="1"/>
        </p:nvSpPr>
        <p:spPr>
          <a:xfrm>
            <a:off x="0" y="0"/>
            <a:ext cx="178420" cy="6858000"/>
          </a:xfrm>
          <a:prstGeom prst="rect">
            <a:avLst/>
          </a:prstGeom>
          <a:solidFill>
            <a:srgbClr val="F1BA39"/>
          </a:solidFill>
          <a:ln>
            <a:solidFill>
              <a:srgbClr val="F1BA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8772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623888" y="1549483"/>
            <a:ext cx="7886700" cy="2852737"/>
          </a:xfrm>
        </p:spPr>
        <p:txBody>
          <a:bodyPr>
            <a:normAutofit/>
          </a:bodyPr>
          <a:lstStyle/>
          <a:p>
            <a:r>
              <a:rPr lang="en-GB" sz="4000" dirty="0">
                <a:solidFill>
                  <a:schemeClr val="bg1"/>
                </a:solidFill>
                <a:latin typeface="Arial" panose="020B0604020202020204" pitchFamily="34" charset="0"/>
                <a:cs typeface="Arial" panose="020B0604020202020204" pitchFamily="34" charset="0"/>
              </a:rPr>
              <a:t>The Independent Office for Police Conduct</a:t>
            </a:r>
          </a:p>
        </p:txBody>
      </p:sp>
      <p:sp>
        <p:nvSpPr>
          <p:cNvPr id="5" name="Text Placeholder 4"/>
          <p:cNvSpPr>
            <a:spLocks noGrp="1"/>
          </p:cNvSpPr>
          <p:nvPr>
            <p:ph type="body" idx="1"/>
          </p:nvPr>
        </p:nvSpPr>
        <p:spPr>
          <a:xfrm>
            <a:off x="623888" y="4451516"/>
            <a:ext cx="7886700" cy="1500187"/>
          </a:xfrm>
        </p:spPr>
        <p:txBody>
          <a:bodyPr>
            <a:normAutofit/>
          </a:bodyPr>
          <a:lstStyle/>
          <a:p>
            <a:r>
              <a:rPr lang="en-GB" sz="2500" dirty="0">
                <a:solidFill>
                  <a:schemeClr val="bg1"/>
                </a:solidFill>
                <a:latin typeface="Arial" panose="020B0604020202020204" pitchFamily="34" charset="0"/>
                <a:cs typeface="Arial" panose="020B0604020202020204" pitchFamily="34" charset="0"/>
              </a:rPr>
              <a:t>Derrick Campbell</a:t>
            </a:r>
          </a:p>
          <a:p>
            <a:r>
              <a:rPr lang="en-US" sz="2500" dirty="0">
                <a:solidFill>
                  <a:schemeClr val="bg1"/>
                </a:solidFill>
                <a:latin typeface="Arial" panose="020B0604020202020204" pitchFamily="34" charset="0"/>
                <a:cs typeface="Arial" panose="020B0604020202020204" pitchFamily="34" charset="0"/>
              </a:rPr>
              <a:t>R</a:t>
            </a:r>
            <a:r>
              <a:rPr lang="en-GB" sz="2500" dirty="0">
                <a:solidFill>
                  <a:schemeClr val="bg1"/>
                </a:solidFill>
                <a:latin typeface="Arial" panose="020B0604020202020204" pitchFamily="34" charset="0"/>
                <a:cs typeface="Arial" panose="020B0604020202020204" pitchFamily="34" charset="0"/>
              </a:rPr>
              <a:t>egional Director - Midlands</a:t>
            </a:r>
          </a:p>
          <a:p>
            <a:endParaRPr lang="en-GB" sz="32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D298049-C97E-4A6F-827A-84A945100510}"/>
              </a:ext>
            </a:extLst>
          </p:cNvPr>
          <p:cNvSpPr txBox="1"/>
          <p:nvPr/>
        </p:nvSpPr>
        <p:spPr>
          <a:xfrm>
            <a:off x="5934635" y="6221506"/>
            <a:ext cx="2832847" cy="400110"/>
          </a:xfrm>
          <a:prstGeom prst="rect">
            <a:avLst/>
          </a:prstGeom>
          <a:noFill/>
        </p:spPr>
        <p:txBody>
          <a:bodyPr wrap="square" rtlCol="0">
            <a:spAutoFit/>
          </a:bodyPr>
          <a:lstStyle/>
          <a:p>
            <a:pPr algn="r"/>
            <a:r>
              <a:rPr lang="en-US" sz="2000" dirty="0">
                <a:solidFill>
                  <a:schemeClr val="bg1"/>
                </a:solidFill>
                <a:latin typeface="Arial" panose="020B0604020202020204" pitchFamily="34" charset="0"/>
                <a:cs typeface="Arial" panose="020B0604020202020204" pitchFamily="34" charset="0"/>
              </a:rPr>
              <a:t>June 2022</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88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3888" y="2934586"/>
            <a:ext cx="8011064" cy="3455581"/>
          </a:xfrm>
        </p:spPr>
        <p:txBody>
          <a:bodyPr>
            <a:norm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Learning vs blame culture</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ccountability</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631088" y="1935125"/>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Outcomes</a:t>
            </a:r>
          </a:p>
        </p:txBody>
      </p:sp>
      <p:sp>
        <p:nvSpPr>
          <p:cNvPr id="3" name="Rectangle 2"/>
          <p:cNvSpPr>
            <a:spLocks noChangeArrowheads="1"/>
          </p:cNvSpPr>
          <p:nvPr/>
        </p:nvSpPr>
        <p:spPr bwMode="auto">
          <a:xfrm flipV="1">
            <a:off x="870898" y="2792368"/>
            <a:ext cx="20645080" cy="5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nvGraphicFramePr>
        <p:xfrm>
          <a:off x="6333077" y="1935125"/>
          <a:ext cx="1851033" cy="2564713"/>
        </p:xfrm>
        <a:graphic>
          <a:graphicData uri="http://schemas.openxmlformats.org/presentationml/2006/ole">
            <mc:AlternateContent xmlns:mc="http://schemas.openxmlformats.org/markup-compatibility/2006">
              <mc:Choice xmlns:v="urn:schemas-microsoft-com:vml" Requires="v">
                <p:oleObj name="Bitmap Image" r:id="rId4" imgW="1305025" imgH="1857289" progId="PBrush">
                  <p:embed/>
                </p:oleObj>
              </mc:Choice>
              <mc:Fallback>
                <p:oleObj name="Bitmap Image" r:id="rId4" imgW="1305025" imgH="1857289" progId="PBrush">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077" y="1935125"/>
                        <a:ext cx="1851033" cy="2564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D858EE0E-C3C2-40FD-9E9E-802D516A7F83}"/>
              </a:ext>
            </a:extLst>
          </p:cNvPr>
          <p:cNvPicPr>
            <a:picLocks noChangeAspect="1"/>
          </p:cNvPicPr>
          <p:nvPr/>
        </p:nvPicPr>
        <p:blipFill>
          <a:blip r:embed="rId6" cstate="print"/>
          <a:stretch>
            <a:fillRect/>
          </a:stretch>
        </p:blipFill>
        <p:spPr>
          <a:xfrm>
            <a:off x="5407561" y="3524844"/>
            <a:ext cx="1851032" cy="26180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pic>
    </p:spTree>
    <p:extLst>
      <p:ext uri="{BB962C8B-B14F-4D97-AF65-F5344CB8AC3E}">
        <p14:creationId xmlns:p14="http://schemas.microsoft.com/office/powerpoint/2010/main" val="102176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84791" y="1993152"/>
            <a:ext cx="3987209" cy="4502898"/>
          </a:xfrm>
        </p:spPr>
        <p:txBody>
          <a:bodyPr>
            <a:noAutofit/>
          </a:bodyPr>
          <a:lstStyle/>
          <a:p>
            <a:pPr marL="285750" indent="-2857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A complainant has the right to appeal about the way in which a police force has handled their complaint. </a:t>
            </a:r>
          </a:p>
          <a:p>
            <a:pPr marL="285750" indent="-2857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The responsibility for determining appeals is shared between the IOPC and the chief officer.</a:t>
            </a:r>
          </a:p>
          <a:p>
            <a:pPr marL="285750" indent="-285750">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In 2017/18, the total number of appeals across the entire police complaints system fell by 8% (7,564 to 6,943). </a:t>
            </a:r>
          </a:p>
          <a:p>
            <a:pPr marL="285750" indent="-285750">
              <a:lnSpc>
                <a:spcPct val="100000"/>
              </a:lnSpc>
              <a:buFont typeface="Arial" panose="020B0604020202020204" pitchFamily="34" charset="0"/>
              <a:buChar char="•"/>
            </a:pPr>
            <a:r>
              <a:rPr lang="en-GB" sz="1600" dirty="0">
                <a:latin typeface="Arial" panose="020B0604020202020204" pitchFamily="34" charset="0"/>
                <a:cs typeface="Arial" panose="020B0604020202020204" pitchFamily="34" charset="0"/>
              </a:rPr>
              <a:t>We upheld 37% of valid appeals made after a police investigation into a complaint</a:t>
            </a:r>
          </a:p>
          <a:p>
            <a:pPr marL="285750" indent="-285750">
              <a:lnSpc>
                <a:spcPct val="100000"/>
              </a:lnSpc>
              <a:buFont typeface="Arial" panose="020B0604020202020204" pitchFamily="34" charset="0"/>
              <a:buChar char="•"/>
            </a:pPr>
            <a:r>
              <a:rPr lang="en-GB" sz="1600" dirty="0">
                <a:latin typeface="Arial" panose="020B0604020202020204" pitchFamily="34" charset="0"/>
                <a:cs typeface="Arial" panose="020B0604020202020204" pitchFamily="34" charset="0"/>
              </a:rPr>
              <a:t>Changes to appeals – reasonable and proportionate handling</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84791" y="1443914"/>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Appeals</a:t>
            </a:r>
          </a:p>
        </p:txBody>
      </p:sp>
      <p:pic>
        <p:nvPicPr>
          <p:cNvPr id="6" name="Picture 5">
            <a:extLst>
              <a:ext uri="{FF2B5EF4-FFF2-40B4-BE49-F238E27FC236}">
                <a16:creationId xmlns:a16="http://schemas.microsoft.com/office/drawing/2014/main" id="{BF82A9CD-6164-41C2-AF1A-547BC4E2B10E}"/>
              </a:ext>
            </a:extLst>
          </p:cNvPr>
          <p:cNvPicPr>
            <a:picLocks noChangeAspect="1"/>
          </p:cNvPicPr>
          <p:nvPr/>
        </p:nvPicPr>
        <p:blipFill>
          <a:blip r:embed="rId4" cstate="print"/>
          <a:stretch>
            <a:fillRect/>
          </a:stretch>
        </p:blipFill>
        <p:spPr>
          <a:xfrm>
            <a:off x="4871041" y="2341499"/>
            <a:ext cx="3763911" cy="2538412"/>
          </a:xfrm>
          <a:prstGeom prst="rect">
            <a:avLst/>
          </a:prstGeom>
          <a:noFill/>
          <a:ln cap="flat">
            <a:noFill/>
          </a:ln>
        </p:spPr>
      </p:pic>
      <p:sp>
        <p:nvSpPr>
          <p:cNvPr id="3" name="TextBox 2">
            <a:extLst>
              <a:ext uri="{FF2B5EF4-FFF2-40B4-BE49-F238E27FC236}">
                <a16:creationId xmlns:a16="http://schemas.microsoft.com/office/drawing/2014/main" id="{F1BB8E69-4A25-4F82-8A45-9FA4CFA2FEBA}"/>
              </a:ext>
            </a:extLst>
          </p:cNvPr>
          <p:cNvSpPr txBox="1"/>
          <p:nvPr/>
        </p:nvSpPr>
        <p:spPr>
          <a:xfrm>
            <a:off x="4795298" y="1989553"/>
            <a:ext cx="3763911" cy="307777"/>
          </a:xfrm>
          <a:prstGeom prst="rect">
            <a:avLst/>
          </a:prstGeom>
          <a:noFill/>
        </p:spPr>
        <p:txBody>
          <a:bodyPr wrap="square" rtlCol="0">
            <a:spAutoFit/>
          </a:bodyPr>
          <a:lstStyle/>
          <a:p>
            <a:r>
              <a:rPr lang="en-GB" sz="1400" u="sng" dirty="0">
                <a:latin typeface="Arial" panose="020B0604020202020204" pitchFamily="34" charset="0"/>
                <a:cs typeface="Arial" panose="020B0604020202020204" pitchFamily="34" charset="0"/>
              </a:rPr>
              <a:t>Appeals received 2013/14 - 2017/18</a:t>
            </a:r>
          </a:p>
        </p:txBody>
      </p:sp>
    </p:spTree>
    <p:extLst>
      <p:ext uri="{BB962C8B-B14F-4D97-AF65-F5344CB8AC3E}">
        <p14:creationId xmlns:p14="http://schemas.microsoft.com/office/powerpoint/2010/main" val="128185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3888" y="2934586"/>
            <a:ext cx="8011064" cy="3455581"/>
          </a:xfrm>
        </p:spPr>
        <p:txBody>
          <a:bodyPr>
            <a:norm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Support and hold police forces accountable in their use of the complaints system</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Force liaison leads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Regular ‘Focus’ bulletins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Thematic work</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631088" y="1935125"/>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Oversight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954" y="4282885"/>
            <a:ext cx="2661715" cy="1568208"/>
          </a:xfrm>
          <a:prstGeom prst="rect">
            <a:avLst/>
          </a:prstGeom>
        </p:spPr>
      </p:pic>
    </p:spTree>
    <p:extLst>
      <p:ext uri="{BB962C8B-B14F-4D97-AF65-F5344CB8AC3E}">
        <p14:creationId xmlns:p14="http://schemas.microsoft.com/office/powerpoint/2010/main" val="46514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847823" y="2091726"/>
            <a:ext cx="7787129" cy="3357857"/>
          </a:xfrm>
        </p:spPr>
        <p:txBody>
          <a:bodyPr>
            <a:normAutofit fontScale="62500" lnSpcReduction="20000"/>
          </a:bodyPr>
          <a:lstStyle/>
          <a:p>
            <a:pPr>
              <a:lnSpc>
                <a:spcPct val="100000"/>
              </a:lnSpc>
            </a:pPr>
            <a:r>
              <a:rPr lang="en-US" sz="2600" dirty="0">
                <a:latin typeface="Arial" panose="020B0604020202020204" pitchFamily="34" charset="0"/>
                <a:cs typeface="Arial" panose="020B0604020202020204" pitchFamily="34" charset="0"/>
              </a:rPr>
              <a:t>Essential to:</a:t>
            </a:r>
          </a:p>
          <a:p>
            <a:pPr marL="214313" indent="-214313">
              <a:lnSpc>
                <a:spcPct val="100000"/>
              </a:lnSpc>
              <a:buFont typeface="Arial" panose="020B0604020202020204" pitchFamily="34" charset="0"/>
              <a:buChar char="•"/>
            </a:pPr>
            <a:r>
              <a:rPr lang="en-US" sz="2600" dirty="0">
                <a:latin typeface="Arial" panose="020B0604020202020204" pitchFamily="34" charset="0"/>
                <a:cs typeface="Arial" panose="020B0604020202020204" pitchFamily="34" charset="0"/>
              </a:rPr>
              <a:t>achieve our statutory duty to secure and maintain public confidence in the police complaints system, </a:t>
            </a:r>
          </a:p>
          <a:p>
            <a:pPr marL="214313" indent="-214313">
              <a:lnSpc>
                <a:spcPct val="100000"/>
              </a:lnSpc>
              <a:buFont typeface="Arial" panose="020B0604020202020204" pitchFamily="34" charset="0"/>
              <a:buChar char="•"/>
            </a:pPr>
            <a:r>
              <a:rPr lang="en-US" sz="2600" dirty="0">
                <a:latin typeface="Arial" panose="020B0604020202020204" pitchFamily="34" charset="0"/>
                <a:cs typeface="Arial" panose="020B0604020202020204" pitchFamily="34" charset="0"/>
              </a:rPr>
              <a:t>improve the confidence of those groups that have the least confidence  - young people and people from BME communities.</a:t>
            </a:r>
          </a:p>
          <a:p>
            <a:pPr marL="214313" indent="-214313">
              <a:lnSpc>
                <a:spcPct val="100000"/>
              </a:lnSpc>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a:lnSpc>
                <a:spcPct val="100000"/>
              </a:lnSpc>
            </a:pPr>
            <a:r>
              <a:rPr lang="en-US" sz="2600" dirty="0">
                <a:latin typeface="Arial" panose="020B0604020202020204" pitchFamily="34" charset="0"/>
                <a:cs typeface="Arial" panose="020B0604020202020204" pitchFamily="34" charset="0"/>
              </a:rPr>
              <a:t>Engagement tools include:</a:t>
            </a:r>
          </a:p>
          <a:p>
            <a:pPr marL="214313" indent="-214313">
              <a:lnSpc>
                <a:spcPct val="100000"/>
              </a:lnSpc>
              <a:buFont typeface="Arial" panose="020B0604020202020204" pitchFamily="34" charset="0"/>
              <a:buChar char="•"/>
            </a:pPr>
            <a:r>
              <a:rPr lang="en-GB" sz="2600" dirty="0">
                <a:latin typeface="Arial" panose="020B0604020202020204" pitchFamily="34" charset="0"/>
                <a:cs typeface="Arial" panose="020B0604020202020204" pitchFamily="34" charset="0"/>
              </a:rPr>
              <a:t>Service user feedback</a:t>
            </a:r>
          </a:p>
          <a:p>
            <a:pPr marL="214313" indent="-214313">
              <a:lnSpc>
                <a:spcPct val="100000"/>
              </a:lnSpc>
              <a:buFont typeface="Arial" panose="020B0604020202020204" pitchFamily="34" charset="0"/>
              <a:buChar char="•"/>
            </a:pPr>
            <a:r>
              <a:rPr lang="en-GB" sz="2600" dirty="0">
                <a:latin typeface="Arial" panose="020B0604020202020204" pitchFamily="34" charset="0"/>
                <a:cs typeface="Arial" panose="020B0604020202020204" pitchFamily="34" charset="0"/>
              </a:rPr>
              <a:t>Public perceptions tracker</a:t>
            </a:r>
          </a:p>
          <a:p>
            <a:pPr marL="214313" indent="-214313">
              <a:lnSpc>
                <a:spcPct val="100000"/>
              </a:lnSpc>
              <a:buFont typeface="Arial" panose="020B0604020202020204" pitchFamily="34" charset="0"/>
              <a:buChar char="•"/>
            </a:pPr>
            <a:r>
              <a:rPr lang="en-GB" sz="2600" dirty="0">
                <a:latin typeface="Arial" panose="020B0604020202020204" pitchFamily="34" charset="0"/>
                <a:cs typeface="Arial" panose="020B0604020202020204" pitchFamily="34" charset="0"/>
              </a:rPr>
              <a:t>Youth panel</a:t>
            </a:r>
          </a:p>
          <a:p>
            <a:pPr marL="214313" indent="-214313">
              <a:lnSpc>
                <a:spcPct val="100000"/>
              </a:lnSpc>
              <a:buFont typeface="Arial" panose="020B0604020202020204" pitchFamily="34" charset="0"/>
              <a:buChar char="•"/>
            </a:pPr>
            <a:r>
              <a:rPr lang="en-GB" sz="2600" dirty="0">
                <a:latin typeface="Arial" panose="020B0604020202020204" pitchFamily="34" charset="0"/>
                <a:cs typeface="Arial" panose="020B0604020202020204" pitchFamily="34" charset="0"/>
              </a:rPr>
              <a:t>Mental health research</a:t>
            </a:r>
          </a:p>
          <a:p>
            <a:pPr>
              <a:lnSpc>
                <a:spcPct val="100000"/>
              </a:lnSpc>
            </a:pPr>
            <a:endParaRPr lang="en-US" sz="2000" dirty="0">
              <a:latin typeface="Arial" panose="020B0604020202020204" pitchFamily="34" charset="0"/>
              <a:cs typeface="Arial" panose="020B0604020202020204" pitchFamily="34" charset="0"/>
            </a:endParaRPr>
          </a:p>
          <a:p>
            <a:pPr marL="214313" indent="-214313">
              <a:lnSpc>
                <a:spcPct val="10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14313" indent="-214313">
              <a:lnSpc>
                <a:spcPct val="100000"/>
              </a:lnSpc>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84791" y="1344121"/>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Stakeholder Engagement</a:t>
            </a:r>
          </a:p>
        </p:txBody>
      </p:sp>
      <p:pic>
        <p:nvPicPr>
          <p:cNvPr id="6" name="Picture 5">
            <a:extLst>
              <a:ext uri="{FF2B5EF4-FFF2-40B4-BE49-F238E27FC236}">
                <a16:creationId xmlns:a16="http://schemas.microsoft.com/office/drawing/2014/main" id="{271CCAB9-AF38-4289-8D50-322BFC499517}"/>
              </a:ext>
            </a:extLst>
          </p:cNvPr>
          <p:cNvPicPr>
            <a:picLocks noChangeAspect="1"/>
          </p:cNvPicPr>
          <p:nvPr/>
        </p:nvPicPr>
        <p:blipFill>
          <a:blip r:embed="rId4" cstate="print"/>
          <a:stretch>
            <a:fillRect/>
          </a:stretch>
        </p:blipFill>
        <p:spPr>
          <a:xfrm>
            <a:off x="6333077" y="4816162"/>
            <a:ext cx="2301875" cy="1791277"/>
          </a:xfrm>
          <a:prstGeom prst="rect">
            <a:avLst/>
          </a:prstGeom>
        </p:spPr>
      </p:pic>
      <p:sp>
        <p:nvSpPr>
          <p:cNvPr id="3" name="TextBox 2">
            <a:extLst>
              <a:ext uri="{FF2B5EF4-FFF2-40B4-BE49-F238E27FC236}">
                <a16:creationId xmlns:a16="http://schemas.microsoft.com/office/drawing/2014/main" id="{B404A026-64E5-4CCD-8B0F-2F5465587551}"/>
              </a:ext>
            </a:extLst>
          </p:cNvPr>
          <p:cNvSpPr txBox="1"/>
          <p:nvPr/>
        </p:nvSpPr>
        <p:spPr>
          <a:xfrm>
            <a:off x="847823" y="5431817"/>
            <a:ext cx="5395231" cy="1354217"/>
          </a:xfrm>
          <a:prstGeom prst="rect">
            <a:avLst/>
          </a:prstGeom>
          <a:noFill/>
        </p:spPr>
        <p:txBody>
          <a:bodyPr wrap="square" rtlCol="0">
            <a:spAutoFit/>
          </a:bodyPr>
          <a:lstStyle/>
          <a:p>
            <a:pPr marL="214313" indent="-214313">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External Stakeholder Reference Group Panel and Wales Stakeholder Forum</a:t>
            </a:r>
          </a:p>
          <a:p>
            <a:pPr marL="214313" indent="-214313">
              <a:lnSpc>
                <a:spcPct val="10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14313" indent="-214313">
              <a:lnSpc>
                <a:spcPct val="100000"/>
              </a:lnSpc>
              <a:buFont typeface="Arial" panose="020B0604020202020204" pitchFamily="34" charset="0"/>
              <a:buChar char="•"/>
            </a:pPr>
            <a:r>
              <a:rPr lang="en-US" sz="1600" dirty="0">
                <a:latin typeface="Arial" panose="020B0604020202020204" pitchFamily="34" charset="0"/>
                <a:cs typeface="Arial" panose="020B0604020202020204" pitchFamily="34" charset="0"/>
              </a:rPr>
              <a:t>Network of Advocates</a:t>
            </a:r>
            <a:endParaRPr lang="en-GB" sz="1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350323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3888" y="2934586"/>
            <a:ext cx="8011064" cy="3455581"/>
          </a:xfrm>
        </p:spPr>
        <p:txBody>
          <a:bodyPr>
            <a:normAutofit/>
          </a:bodyPr>
          <a:lstStyle/>
          <a:p>
            <a:pPr algn="ctr"/>
            <a:r>
              <a:rPr lang="en-GB" sz="4400" b="1" dirty="0">
                <a:latin typeface="Arial" panose="020B0604020202020204" pitchFamily="34" charset="0"/>
                <a:cs typeface="Arial" panose="020B0604020202020204" pitchFamily="34" charset="0"/>
              </a:rPr>
              <a:t>Questions?</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Tree>
    <p:extLst>
      <p:ext uri="{BB962C8B-B14F-4D97-AF65-F5344CB8AC3E}">
        <p14:creationId xmlns:p14="http://schemas.microsoft.com/office/powerpoint/2010/main" val="355039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69593" y="2010334"/>
            <a:ext cx="8358747" cy="3700755"/>
          </a:xfrm>
        </p:spPr>
        <p:txBody>
          <a:bodyPr>
            <a:no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IOPC, formerly the IPCC came into existence in January 2018 led by a Director General.</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IPCC existed from 2004 with significant expansion from 2013.</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Securing and maintaining public confidence in the police complaints system in England and Wales. We investigate the most serious complaints and incidents, as well as handling certain appeals from people who are not satisfied with the way police have dealt with their complaint.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 are independent, and make our decisions entirely independently of the police and government.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Jurisdiction over:</a:t>
            </a:r>
          </a:p>
          <a:p>
            <a:pPr marL="742950" lvl="1"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43 geographic police forces</a:t>
            </a:r>
          </a:p>
          <a:p>
            <a:pPr marL="742950" lvl="1"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Police and Crime Commissioners and their deputies</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London Mayor’s Office for Policing and Crime, and his deputy</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Certain specialist police forces (including the British Transport Police and the Ministry of </a:t>
            </a:r>
            <a:r>
              <a:rPr lang="en-US" sz="1400" dirty="0" err="1">
                <a:solidFill>
                  <a:schemeClr val="tx1"/>
                </a:solidFill>
                <a:latin typeface="Arial" panose="020B0604020202020204" pitchFamily="34" charset="0"/>
                <a:cs typeface="Arial" panose="020B0604020202020204" pitchFamily="34" charset="0"/>
              </a:rPr>
              <a:t>Defence</a:t>
            </a:r>
            <a:r>
              <a:rPr lang="en-US" sz="1400" dirty="0">
                <a:solidFill>
                  <a:schemeClr val="tx1"/>
                </a:solidFill>
                <a:latin typeface="Arial" panose="020B0604020202020204" pitchFamily="34" charset="0"/>
                <a:cs typeface="Arial" panose="020B0604020202020204" pitchFamily="34" charset="0"/>
              </a:rPr>
              <a:t> Police)</a:t>
            </a:r>
            <a:endParaRPr lang="en-GB" sz="14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Her Majesty’s Revenue and Customs (HMRC)</a:t>
            </a:r>
          </a:p>
          <a:p>
            <a:pPr marL="742950" lvl="1"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National Crime Agency (NCA)</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Staff who carry out certain border and immigration functions who now work within the UK Border Force and the Home Office</a:t>
            </a:r>
          </a:p>
          <a:p>
            <a:pPr marL="742950" lvl="1"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Officers carrying out certain functions at the </a:t>
            </a:r>
            <a:r>
              <a:rPr lang="en-US" sz="1400" dirty="0" err="1">
                <a:solidFill>
                  <a:schemeClr val="tx1"/>
                </a:solidFill>
                <a:latin typeface="Arial" panose="020B0604020202020204" pitchFamily="34" charset="0"/>
                <a:cs typeface="Arial" panose="020B0604020202020204" pitchFamily="34" charset="0"/>
              </a:rPr>
              <a:t>Gangmasters</a:t>
            </a:r>
            <a:r>
              <a:rPr lang="en-US" sz="1400" dirty="0">
                <a:solidFill>
                  <a:schemeClr val="tx1"/>
                </a:solidFill>
                <a:latin typeface="Arial" panose="020B0604020202020204" pitchFamily="34" charset="0"/>
                <a:cs typeface="Arial" panose="020B0604020202020204" pitchFamily="34" charset="0"/>
              </a:rPr>
              <a:t> and </a:t>
            </a:r>
            <a:r>
              <a:rPr lang="en-US" sz="1400" dirty="0" err="1">
                <a:solidFill>
                  <a:schemeClr val="tx1"/>
                </a:solidFill>
                <a:latin typeface="Arial" panose="020B0604020202020204" pitchFamily="34" charset="0"/>
                <a:cs typeface="Arial" panose="020B0604020202020204" pitchFamily="34" charset="0"/>
              </a:rPr>
              <a:t>Labour</a:t>
            </a:r>
            <a:r>
              <a:rPr lang="en-US" sz="1400" dirty="0">
                <a:solidFill>
                  <a:schemeClr val="tx1"/>
                </a:solidFill>
                <a:latin typeface="Arial" panose="020B0604020202020204" pitchFamily="34" charset="0"/>
                <a:cs typeface="Arial" panose="020B0604020202020204" pitchFamily="34" charset="0"/>
              </a:rPr>
              <a:t> Abuse Authority (GLAA)</a:t>
            </a:r>
            <a:endParaRPr lang="en-GB" sz="1400" dirty="0">
              <a:solidFill>
                <a:schemeClr val="tx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623887" y="1324582"/>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Who we are</a:t>
            </a:r>
          </a:p>
        </p:txBody>
      </p:sp>
    </p:spTree>
    <p:extLst>
      <p:ext uri="{BB962C8B-B14F-4D97-AF65-F5344CB8AC3E}">
        <p14:creationId xmlns:p14="http://schemas.microsoft.com/office/powerpoint/2010/main" val="324551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p:cNvCxnSpPr>
          <p:nvPr/>
        </p:nvCxnSpPr>
        <p:spPr>
          <a:xfrm>
            <a:off x="527370" y="4001621"/>
            <a:ext cx="8295788" cy="179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03529" y="3544421"/>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9048" y="330156"/>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solidFill>
                  <a:schemeClr val="tx2">
                    <a:lumMod val="50000"/>
                  </a:schemeClr>
                </a:solidFill>
                <a:latin typeface="Arial" panose="020B0604020202020204" pitchFamily="34" charset="0"/>
                <a:cs typeface="Arial" panose="020B0604020202020204" pitchFamily="34" charset="0"/>
              </a:rPr>
              <a:t>History of the IOPC</a:t>
            </a:r>
          </a:p>
        </p:txBody>
      </p:sp>
      <p:sp>
        <p:nvSpPr>
          <p:cNvPr id="24" name="TextBox 23"/>
          <p:cNvSpPr txBox="1"/>
          <p:nvPr/>
        </p:nvSpPr>
        <p:spPr>
          <a:xfrm>
            <a:off x="137495" y="2515668"/>
            <a:ext cx="2373924" cy="1077218"/>
          </a:xfrm>
          <a:prstGeom prst="rect">
            <a:avLst/>
          </a:prstGeom>
          <a:noFill/>
        </p:spPr>
        <p:txBody>
          <a:bodyPr wrap="square" rtlCol="0">
            <a:spAutoFit/>
          </a:bodyPr>
          <a:lstStyle/>
          <a:p>
            <a:pPr algn="ctr"/>
            <a:r>
              <a:rPr lang="en-US" sz="1600" b="1" dirty="0"/>
              <a:t>1981</a:t>
            </a:r>
            <a:r>
              <a:rPr lang="en-US" sz="1600" dirty="0"/>
              <a:t> – </a:t>
            </a:r>
          </a:p>
          <a:p>
            <a:pPr algn="ctr"/>
            <a:r>
              <a:rPr lang="en-US" sz="1600" dirty="0"/>
              <a:t>Brixton Riots and publication of Lord </a:t>
            </a:r>
            <a:r>
              <a:rPr lang="en-US" sz="1600" dirty="0" err="1"/>
              <a:t>Scarman</a:t>
            </a:r>
            <a:r>
              <a:rPr lang="en-US" sz="1600" dirty="0"/>
              <a:t> Report</a:t>
            </a:r>
            <a:endParaRPr lang="en-GB" sz="1600" dirty="0"/>
          </a:p>
        </p:txBody>
      </p:sp>
      <p:cxnSp>
        <p:nvCxnSpPr>
          <p:cNvPr id="25" name="Straight Connector 24"/>
          <p:cNvCxnSpPr/>
          <p:nvPr/>
        </p:nvCxnSpPr>
        <p:spPr>
          <a:xfrm>
            <a:off x="8245360" y="4001621"/>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637" y="5283313"/>
            <a:ext cx="1291363" cy="1323439"/>
          </a:xfrm>
          <a:prstGeom prst="rect">
            <a:avLst/>
          </a:prstGeom>
          <a:noFill/>
        </p:spPr>
        <p:txBody>
          <a:bodyPr wrap="square" rtlCol="0">
            <a:spAutoFit/>
          </a:bodyPr>
          <a:lstStyle/>
          <a:p>
            <a:pPr algn="ctr"/>
            <a:r>
              <a:rPr lang="en-US" sz="1600" b="1" dirty="0"/>
              <a:t>1985</a:t>
            </a:r>
            <a:r>
              <a:rPr lang="en-US" sz="1600" dirty="0"/>
              <a:t> -</a:t>
            </a:r>
          </a:p>
          <a:p>
            <a:pPr algn="ctr"/>
            <a:r>
              <a:rPr lang="en-US" sz="1600" dirty="0"/>
              <a:t>Police Complaints Authority operational</a:t>
            </a:r>
            <a:endParaRPr lang="en-GB" sz="1600" dirty="0"/>
          </a:p>
        </p:txBody>
      </p:sp>
      <p:sp>
        <p:nvSpPr>
          <p:cNvPr id="34" name="TextBox 33"/>
          <p:cNvSpPr txBox="1"/>
          <p:nvPr/>
        </p:nvSpPr>
        <p:spPr>
          <a:xfrm>
            <a:off x="2083097" y="2654705"/>
            <a:ext cx="2018551" cy="830997"/>
          </a:xfrm>
          <a:prstGeom prst="rect">
            <a:avLst/>
          </a:prstGeom>
          <a:noFill/>
        </p:spPr>
        <p:txBody>
          <a:bodyPr wrap="square" rtlCol="0">
            <a:spAutoFit/>
          </a:bodyPr>
          <a:lstStyle/>
          <a:p>
            <a:pPr algn="ctr"/>
            <a:r>
              <a:rPr lang="en-US" sz="1600" b="1" dirty="0"/>
              <a:t>April 1993 </a:t>
            </a:r>
            <a:r>
              <a:rPr lang="en-US" sz="1600" dirty="0"/>
              <a:t>– </a:t>
            </a:r>
          </a:p>
          <a:p>
            <a:pPr algn="ctr"/>
            <a:r>
              <a:rPr lang="en-US" sz="1600" dirty="0"/>
              <a:t>The death of </a:t>
            </a:r>
          </a:p>
          <a:p>
            <a:pPr algn="ctr"/>
            <a:r>
              <a:rPr lang="en-US" sz="1600" dirty="0"/>
              <a:t>Stephen Lawrence</a:t>
            </a:r>
            <a:endParaRPr lang="en-GB" sz="1600" dirty="0"/>
          </a:p>
        </p:txBody>
      </p:sp>
      <p:sp>
        <p:nvSpPr>
          <p:cNvPr id="36" name="TextBox 35"/>
          <p:cNvSpPr txBox="1"/>
          <p:nvPr/>
        </p:nvSpPr>
        <p:spPr>
          <a:xfrm>
            <a:off x="3489882" y="2009081"/>
            <a:ext cx="2390953" cy="1077218"/>
          </a:xfrm>
          <a:prstGeom prst="rect">
            <a:avLst/>
          </a:prstGeom>
          <a:noFill/>
        </p:spPr>
        <p:txBody>
          <a:bodyPr wrap="square" rtlCol="0">
            <a:spAutoFit/>
          </a:bodyPr>
          <a:lstStyle/>
          <a:p>
            <a:pPr algn="ctr"/>
            <a:r>
              <a:rPr lang="en-US" sz="1600" dirty="0"/>
              <a:t> </a:t>
            </a:r>
            <a:r>
              <a:rPr lang="en-US" sz="1600" b="1" dirty="0"/>
              <a:t>2000 </a:t>
            </a:r>
            <a:r>
              <a:rPr lang="en-US" sz="1600" dirty="0"/>
              <a:t>– Liberty publish study on independent investigation of police called the IPCC</a:t>
            </a:r>
          </a:p>
        </p:txBody>
      </p:sp>
      <p:sp>
        <p:nvSpPr>
          <p:cNvPr id="37" name="TextBox 36"/>
          <p:cNvSpPr txBox="1"/>
          <p:nvPr/>
        </p:nvSpPr>
        <p:spPr>
          <a:xfrm>
            <a:off x="3180654" y="5132439"/>
            <a:ext cx="1861180" cy="830997"/>
          </a:xfrm>
          <a:prstGeom prst="rect">
            <a:avLst/>
          </a:prstGeom>
          <a:noFill/>
        </p:spPr>
        <p:txBody>
          <a:bodyPr wrap="square" rtlCol="0">
            <a:spAutoFit/>
          </a:bodyPr>
          <a:lstStyle/>
          <a:p>
            <a:pPr algn="ctr"/>
            <a:r>
              <a:rPr lang="en-US" sz="1600" b="1" dirty="0"/>
              <a:t>1999 –</a:t>
            </a:r>
            <a:r>
              <a:rPr lang="en-US" sz="1600" dirty="0"/>
              <a:t> Publication of Macpherson Report</a:t>
            </a:r>
            <a:endParaRPr lang="en-GB" sz="1600" dirty="0"/>
          </a:p>
        </p:txBody>
      </p:sp>
      <p:sp>
        <p:nvSpPr>
          <p:cNvPr id="38" name="TextBox 37"/>
          <p:cNvSpPr txBox="1"/>
          <p:nvPr/>
        </p:nvSpPr>
        <p:spPr>
          <a:xfrm>
            <a:off x="5493592" y="2761889"/>
            <a:ext cx="1797995" cy="830997"/>
          </a:xfrm>
          <a:prstGeom prst="rect">
            <a:avLst/>
          </a:prstGeom>
          <a:noFill/>
        </p:spPr>
        <p:txBody>
          <a:bodyPr wrap="square" rtlCol="0">
            <a:spAutoFit/>
          </a:bodyPr>
          <a:lstStyle/>
          <a:p>
            <a:pPr algn="ctr"/>
            <a:r>
              <a:rPr lang="en-US" sz="1600" b="1" dirty="0"/>
              <a:t>April 2004 </a:t>
            </a:r>
            <a:r>
              <a:rPr lang="en-US" sz="1600" dirty="0"/>
              <a:t>– IPCC operational and replaces the PCA</a:t>
            </a:r>
            <a:endParaRPr lang="en-GB" sz="1600" dirty="0"/>
          </a:p>
        </p:txBody>
      </p:sp>
      <p:sp>
        <p:nvSpPr>
          <p:cNvPr id="40" name="TextBox 39"/>
          <p:cNvSpPr txBox="1"/>
          <p:nvPr/>
        </p:nvSpPr>
        <p:spPr>
          <a:xfrm>
            <a:off x="7422969" y="4579857"/>
            <a:ext cx="1644782" cy="830997"/>
          </a:xfrm>
          <a:prstGeom prst="rect">
            <a:avLst/>
          </a:prstGeom>
          <a:noFill/>
        </p:spPr>
        <p:txBody>
          <a:bodyPr wrap="square" rtlCol="0">
            <a:spAutoFit/>
          </a:bodyPr>
          <a:lstStyle/>
          <a:p>
            <a:pPr algn="ctr"/>
            <a:r>
              <a:rPr lang="en-US" sz="1600" b="1" dirty="0"/>
              <a:t>Jan 2018 </a:t>
            </a:r>
            <a:r>
              <a:rPr lang="en-US" sz="1600" dirty="0"/>
              <a:t>– IPCC transitions to IOPC</a:t>
            </a:r>
            <a:endParaRPr lang="en-GB" sz="1600" dirty="0"/>
          </a:p>
        </p:txBody>
      </p:sp>
      <p:pic>
        <p:nvPicPr>
          <p:cNvPr id="54" name="Picture 53"/>
          <p:cNvPicPr>
            <a:picLocks noChangeAspect="1"/>
          </p:cNvPicPr>
          <p:nvPr/>
        </p:nvPicPr>
        <p:blipFill>
          <a:blip r:embed="rId3" cstate="print"/>
          <a:stretch>
            <a:fillRect/>
          </a:stretch>
        </p:blipFill>
        <p:spPr>
          <a:xfrm>
            <a:off x="3532747" y="5963436"/>
            <a:ext cx="1142517" cy="803765"/>
          </a:xfrm>
          <a:prstGeom prst="rect">
            <a:avLst/>
          </a:prstGeom>
        </p:spPr>
      </p:pic>
      <p:pic>
        <p:nvPicPr>
          <p:cNvPr id="55" name="Picture 54"/>
          <p:cNvPicPr>
            <a:picLocks noChangeAspect="1"/>
          </p:cNvPicPr>
          <p:nvPr/>
        </p:nvPicPr>
        <p:blipFill>
          <a:blip r:embed="rId4" cstate="print"/>
          <a:stretch>
            <a:fillRect/>
          </a:stretch>
        </p:blipFill>
        <p:spPr>
          <a:xfrm>
            <a:off x="4298101" y="1593576"/>
            <a:ext cx="851296" cy="375276"/>
          </a:xfrm>
          <a:prstGeom prst="rect">
            <a:avLst/>
          </a:prstGeom>
        </p:spPr>
      </p:pic>
      <p:sp>
        <p:nvSpPr>
          <p:cNvPr id="59" name="TextBox 58"/>
          <p:cNvSpPr txBox="1"/>
          <p:nvPr/>
        </p:nvSpPr>
        <p:spPr>
          <a:xfrm>
            <a:off x="4106821" y="4410581"/>
            <a:ext cx="2373924" cy="584775"/>
          </a:xfrm>
          <a:prstGeom prst="rect">
            <a:avLst/>
          </a:prstGeom>
          <a:noFill/>
        </p:spPr>
        <p:txBody>
          <a:bodyPr wrap="square" rtlCol="0">
            <a:spAutoFit/>
          </a:bodyPr>
          <a:lstStyle/>
          <a:p>
            <a:pPr algn="ctr"/>
            <a:r>
              <a:rPr lang="en-US" sz="1600" b="1" dirty="0"/>
              <a:t>2002</a:t>
            </a:r>
            <a:r>
              <a:rPr lang="en-US" sz="1600" dirty="0"/>
              <a:t> – Police </a:t>
            </a:r>
          </a:p>
          <a:p>
            <a:pPr algn="ctr"/>
            <a:r>
              <a:rPr lang="en-US" sz="1600" dirty="0"/>
              <a:t>Reform Act 2002</a:t>
            </a:r>
            <a:endParaRPr lang="en-GB" sz="1600" dirty="0"/>
          </a:p>
        </p:txBody>
      </p:sp>
      <p:cxnSp>
        <p:nvCxnSpPr>
          <p:cNvPr id="75" name="Straight Connector 74"/>
          <p:cNvCxnSpPr/>
          <p:nvPr/>
        </p:nvCxnSpPr>
        <p:spPr>
          <a:xfrm>
            <a:off x="4572000" y="3054277"/>
            <a:ext cx="0" cy="980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cstate="print"/>
          <a:stretch>
            <a:fillRect/>
          </a:stretch>
        </p:blipFill>
        <p:spPr>
          <a:xfrm>
            <a:off x="891402" y="1499066"/>
            <a:ext cx="824254" cy="1053265"/>
          </a:xfrm>
          <a:prstGeom prst="rect">
            <a:avLst/>
          </a:prstGeom>
        </p:spPr>
      </p:pic>
      <p:cxnSp>
        <p:nvCxnSpPr>
          <p:cNvPr id="30" name="Straight Connector 29"/>
          <p:cNvCxnSpPr/>
          <p:nvPr/>
        </p:nvCxnSpPr>
        <p:spPr>
          <a:xfrm>
            <a:off x="2045094" y="4019550"/>
            <a:ext cx="0" cy="1263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6" cstate="print"/>
          <a:stretch>
            <a:fillRect/>
          </a:stretch>
        </p:blipFill>
        <p:spPr>
          <a:xfrm>
            <a:off x="2645330" y="1869778"/>
            <a:ext cx="792648" cy="774617"/>
          </a:xfrm>
          <a:prstGeom prst="rect">
            <a:avLst/>
          </a:prstGeom>
        </p:spPr>
      </p:pic>
      <p:cxnSp>
        <p:nvCxnSpPr>
          <p:cNvPr id="35" name="Straight Connector 34"/>
          <p:cNvCxnSpPr/>
          <p:nvPr/>
        </p:nvCxnSpPr>
        <p:spPr>
          <a:xfrm>
            <a:off x="4111244" y="4034564"/>
            <a:ext cx="0" cy="980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03523" y="401955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19243" y="3544421"/>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0329" y="356235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Content Placeholder 3">
            <a:extLst>
              <a:ext uri="{FF2B5EF4-FFF2-40B4-BE49-F238E27FC236}">
                <a16:creationId xmlns:a16="http://schemas.microsoft.com/office/drawing/2014/main" id="{07AD9AE9-43F6-4FF1-9F8B-D06378DF0F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3077" y="433388"/>
            <a:ext cx="2301875" cy="461962"/>
          </a:xfrm>
          <a:prstGeom prst="rect">
            <a:avLst/>
          </a:prstGeom>
        </p:spPr>
      </p:pic>
      <p:cxnSp>
        <p:nvCxnSpPr>
          <p:cNvPr id="28" name="Straight Connector 27">
            <a:extLst>
              <a:ext uri="{FF2B5EF4-FFF2-40B4-BE49-F238E27FC236}">
                <a16:creationId xmlns:a16="http://schemas.microsoft.com/office/drawing/2014/main" id="{2B41FAB1-7237-4F8F-96DE-C6A34C82B7D1}"/>
              </a:ext>
            </a:extLst>
          </p:cNvPr>
          <p:cNvCxnSpPr/>
          <p:nvPr/>
        </p:nvCxnSpPr>
        <p:spPr>
          <a:xfrm>
            <a:off x="656469" y="4010585"/>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0040FB6-020E-47C2-92BD-7236CCA63778}"/>
              </a:ext>
            </a:extLst>
          </p:cNvPr>
          <p:cNvSpPr txBox="1"/>
          <p:nvPr/>
        </p:nvSpPr>
        <p:spPr>
          <a:xfrm>
            <a:off x="-67255" y="4470720"/>
            <a:ext cx="1521080" cy="1077218"/>
          </a:xfrm>
          <a:prstGeom prst="rect">
            <a:avLst/>
          </a:prstGeom>
          <a:noFill/>
        </p:spPr>
        <p:txBody>
          <a:bodyPr wrap="square" rtlCol="0">
            <a:spAutoFit/>
          </a:bodyPr>
          <a:lstStyle/>
          <a:p>
            <a:pPr algn="ctr"/>
            <a:r>
              <a:rPr lang="en-US" sz="1600" b="1" dirty="0"/>
              <a:t>1977 –</a:t>
            </a:r>
            <a:r>
              <a:rPr lang="en-US" sz="1600" dirty="0"/>
              <a:t> </a:t>
            </a:r>
          </a:p>
          <a:p>
            <a:pPr algn="ctr"/>
            <a:r>
              <a:rPr lang="en-US" sz="1600" dirty="0"/>
              <a:t>Police </a:t>
            </a:r>
          </a:p>
          <a:p>
            <a:pPr algn="ctr"/>
            <a:r>
              <a:rPr lang="en-US" sz="1600" dirty="0"/>
              <a:t>Complaints Board</a:t>
            </a:r>
            <a:endParaRPr lang="en-GB" sz="1600" dirty="0"/>
          </a:p>
        </p:txBody>
      </p:sp>
    </p:spTree>
    <p:extLst>
      <p:ext uri="{BB962C8B-B14F-4D97-AF65-F5344CB8AC3E}">
        <p14:creationId xmlns:p14="http://schemas.microsoft.com/office/powerpoint/2010/main" val="59386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610916" y="3058191"/>
            <a:ext cx="6008298" cy="2591686"/>
          </a:xfrm>
        </p:spPr>
        <p:txBody>
          <a:bodyPr>
            <a:normAutofit/>
          </a:bodyPr>
          <a:lstStyle/>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 name="TextBox 1"/>
          <p:cNvSpPr txBox="1"/>
          <p:nvPr/>
        </p:nvSpPr>
        <p:spPr>
          <a:xfrm>
            <a:off x="640760" y="1715160"/>
            <a:ext cx="6037621" cy="523220"/>
          </a:xfrm>
          <a:prstGeom prst="rect">
            <a:avLst/>
          </a:prstGeom>
          <a:noFill/>
        </p:spPr>
        <p:txBody>
          <a:bodyPr wrap="square" rtlCol="0">
            <a:spAutoFit/>
          </a:bodyPr>
          <a:lstStyle/>
          <a:p>
            <a:r>
              <a:rPr lang="en-GB" b="1" dirty="0">
                <a:solidFill>
                  <a:srgbClr val="F0B323"/>
                </a:solidFill>
                <a:latin typeface="Arial" panose="020B0604020202020204" pitchFamily="34" charset="0"/>
                <a:cs typeface="Arial" panose="020B0604020202020204" pitchFamily="34" charset="0"/>
              </a:rPr>
              <a:t>&gt;</a:t>
            </a:r>
            <a:r>
              <a:rPr lang="en-GB"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Public confidence in policing</a:t>
            </a:r>
          </a:p>
        </p:txBody>
      </p:sp>
      <p:pic>
        <p:nvPicPr>
          <p:cNvPr id="5" name="Picture 4">
            <a:extLst>
              <a:ext uri="{FF2B5EF4-FFF2-40B4-BE49-F238E27FC236}">
                <a16:creationId xmlns:a16="http://schemas.microsoft.com/office/drawing/2014/main" id="{D81E0AEA-4C21-4C16-B7B9-FFEF463AB0D2}"/>
              </a:ext>
            </a:extLst>
          </p:cNvPr>
          <p:cNvPicPr>
            <a:picLocks noChangeAspect="1"/>
          </p:cNvPicPr>
          <p:nvPr/>
        </p:nvPicPr>
        <p:blipFill>
          <a:blip r:embed="rId3" cstate="print"/>
          <a:stretch>
            <a:fillRect/>
          </a:stretch>
        </p:blipFill>
        <p:spPr>
          <a:xfrm>
            <a:off x="2418908" y="2895380"/>
            <a:ext cx="4259473" cy="2785040"/>
          </a:xfrm>
          <a:prstGeom prst="rect">
            <a:avLst/>
          </a:prstGeom>
        </p:spPr>
      </p:pic>
      <p:pic>
        <p:nvPicPr>
          <p:cNvPr id="6" name="Content Placeholder 3">
            <a:extLst>
              <a:ext uri="{FF2B5EF4-FFF2-40B4-BE49-F238E27FC236}">
                <a16:creationId xmlns:a16="http://schemas.microsoft.com/office/drawing/2014/main" id="{17F1F3CC-27C0-4A62-97B6-1E4653C9B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3077" y="433388"/>
            <a:ext cx="2301875" cy="461962"/>
          </a:xfrm>
          <a:prstGeom prst="rect">
            <a:avLst/>
          </a:prstGeom>
        </p:spPr>
      </p:pic>
    </p:spTree>
    <p:extLst>
      <p:ext uri="{BB962C8B-B14F-4D97-AF65-F5344CB8AC3E}">
        <p14:creationId xmlns:p14="http://schemas.microsoft.com/office/powerpoint/2010/main" val="210552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3888" y="2934586"/>
            <a:ext cx="8011064" cy="3455581"/>
          </a:xfrm>
        </p:spPr>
        <p:txBody>
          <a:bodyPr>
            <a:norm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Director General – Michael Lockwood</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Six non-executive directors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Deputy Director General, Operations</a:t>
            </a:r>
          </a:p>
          <a:p>
            <a:pPr marL="742950" lvl="1" indent="-285750">
              <a:buFont typeface="Courier New" panose="02070309020205020404" pitchFamily="49" charset="0"/>
              <a:buChar char="o"/>
            </a:pPr>
            <a:r>
              <a:rPr lang="en-GB" sz="1800" dirty="0">
                <a:solidFill>
                  <a:schemeClr val="tx1"/>
                </a:solidFill>
                <a:latin typeface="Arial" panose="020B0604020202020204" pitchFamily="34" charset="0"/>
                <a:cs typeface="Arial" panose="020B0604020202020204" pitchFamily="34" charset="0"/>
              </a:rPr>
              <a:t>Five Regional Directors</a:t>
            </a:r>
          </a:p>
          <a:p>
            <a:pPr marL="742950" lvl="1" indent="-285750">
              <a:buFont typeface="Courier New" panose="02070309020205020404" pitchFamily="49" charset="0"/>
              <a:buChar char="o"/>
            </a:pPr>
            <a:r>
              <a:rPr lang="en-GB" sz="1800" dirty="0">
                <a:solidFill>
                  <a:schemeClr val="tx1"/>
                </a:solidFill>
                <a:latin typeface="Arial" panose="020B0604020202020204" pitchFamily="34" charset="0"/>
                <a:cs typeface="Arial" panose="020B0604020202020204" pitchFamily="34" charset="0"/>
              </a:rPr>
              <a:t>Director for Wales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Director, Strategy and Impact</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Director, Resources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D</a:t>
            </a:r>
            <a:r>
              <a:rPr lang="en-GB" sz="1800" dirty="0">
                <a:latin typeface="Arial" panose="020B0604020202020204" pitchFamily="34" charset="0"/>
                <a:cs typeface="Arial" panose="020B0604020202020204" pitchFamily="34" charset="0"/>
              </a:rPr>
              <a:t>irector, People</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G</a:t>
            </a:r>
            <a:r>
              <a:rPr lang="en-GB" sz="1800" dirty="0" err="1">
                <a:latin typeface="Arial" panose="020B0604020202020204" pitchFamily="34" charset="0"/>
                <a:cs typeface="Arial" panose="020B0604020202020204" pitchFamily="34" charset="0"/>
              </a:rPr>
              <a:t>eneral</a:t>
            </a:r>
            <a:r>
              <a:rPr lang="en-GB" sz="1800" dirty="0">
                <a:latin typeface="Arial" panose="020B0604020202020204" pitchFamily="34" charset="0"/>
                <a:cs typeface="Arial" panose="020B0604020202020204" pitchFamily="34" charset="0"/>
              </a:rPr>
              <a:t> Counsel</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623888" y="1671298"/>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 </a:t>
            </a:r>
            <a:r>
              <a:rPr lang="en-GB" sz="2800" b="1" dirty="0">
                <a:latin typeface="Arial" panose="020B0604020202020204" pitchFamily="34" charset="0"/>
                <a:cs typeface="Arial" panose="020B0604020202020204" pitchFamily="34" charset="0"/>
              </a:rPr>
              <a:t>How we’re set up </a:t>
            </a:r>
          </a:p>
        </p:txBody>
      </p:sp>
      <p:pic>
        <p:nvPicPr>
          <p:cNvPr id="3" name="Picture 2">
            <a:extLst>
              <a:ext uri="{FF2B5EF4-FFF2-40B4-BE49-F238E27FC236}">
                <a16:creationId xmlns:a16="http://schemas.microsoft.com/office/drawing/2014/main" id="{7240284F-1A58-4133-8BF5-E9E12F4D1CFE}"/>
              </a:ext>
            </a:extLst>
          </p:cNvPr>
          <p:cNvPicPr>
            <a:picLocks noChangeAspect="1"/>
          </p:cNvPicPr>
          <p:nvPr/>
        </p:nvPicPr>
        <p:blipFill>
          <a:blip r:embed="rId4" cstate="print"/>
          <a:stretch>
            <a:fillRect/>
          </a:stretch>
        </p:blipFill>
        <p:spPr>
          <a:xfrm>
            <a:off x="6333077" y="2934586"/>
            <a:ext cx="1465062" cy="2192293"/>
          </a:xfrm>
          <a:prstGeom prst="rect">
            <a:avLst/>
          </a:prstGeom>
        </p:spPr>
      </p:pic>
    </p:spTree>
    <p:extLst>
      <p:ext uri="{BB962C8B-B14F-4D97-AF65-F5344CB8AC3E}">
        <p14:creationId xmlns:p14="http://schemas.microsoft.com/office/powerpoint/2010/main" val="424220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312561" y="1163699"/>
            <a:ext cx="8995562"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Role of Regional Directors and Director for Wales</a:t>
            </a:r>
          </a:p>
        </p:txBody>
      </p:sp>
      <p:grpSp>
        <p:nvGrpSpPr>
          <p:cNvPr id="36" name="Group 35">
            <a:extLst>
              <a:ext uri="{FF2B5EF4-FFF2-40B4-BE49-F238E27FC236}">
                <a16:creationId xmlns:a16="http://schemas.microsoft.com/office/drawing/2014/main" id="{A46BC689-D12D-4C4A-9F56-B16DC420429B}"/>
              </a:ext>
            </a:extLst>
          </p:cNvPr>
          <p:cNvGrpSpPr/>
          <p:nvPr/>
        </p:nvGrpSpPr>
        <p:grpSpPr>
          <a:xfrm>
            <a:off x="477254" y="2067498"/>
            <a:ext cx="4082714" cy="4610846"/>
            <a:chOff x="2069431" y="1892968"/>
            <a:chExt cx="4082714" cy="4610846"/>
          </a:xfrm>
        </p:grpSpPr>
        <p:sp>
          <p:nvSpPr>
            <p:cNvPr id="7" name="Rectangle 6">
              <a:extLst>
                <a:ext uri="{FF2B5EF4-FFF2-40B4-BE49-F238E27FC236}">
                  <a16:creationId xmlns:a16="http://schemas.microsoft.com/office/drawing/2014/main" id="{107A6A3F-26F1-4D97-A0CA-3F354E4F3DE0}"/>
                </a:ext>
              </a:extLst>
            </p:cNvPr>
            <p:cNvSpPr/>
            <p:nvPr/>
          </p:nvSpPr>
          <p:spPr>
            <a:xfrm>
              <a:off x="3577389" y="1892968"/>
              <a:ext cx="1507958" cy="68981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3B16967-B250-4B34-8FA8-7AB0A5D17A44}"/>
                </a:ext>
              </a:extLst>
            </p:cNvPr>
            <p:cNvSpPr/>
            <p:nvPr/>
          </p:nvSpPr>
          <p:spPr>
            <a:xfrm>
              <a:off x="2069431" y="2788828"/>
              <a:ext cx="1507958" cy="68981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9C3FD8-474C-4E71-9F23-3FA71C7B6D0A}"/>
                </a:ext>
              </a:extLst>
            </p:cNvPr>
            <p:cNvSpPr/>
            <p:nvPr/>
          </p:nvSpPr>
          <p:spPr>
            <a:xfrm>
              <a:off x="2446421" y="3851420"/>
              <a:ext cx="1507958" cy="689811"/>
            </a:xfrm>
            <a:prstGeom prst="rect">
              <a:avLst/>
            </a:prstGeom>
            <a:noFill/>
            <a:ln w="762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930EDA-6C94-4F8D-91D6-67FF43BFDD1F}"/>
                </a:ext>
              </a:extLst>
            </p:cNvPr>
            <p:cNvSpPr/>
            <p:nvPr/>
          </p:nvSpPr>
          <p:spPr>
            <a:xfrm>
              <a:off x="4644187" y="3851420"/>
              <a:ext cx="1507958" cy="689811"/>
            </a:xfrm>
            <a:prstGeom prst="rect">
              <a:avLst/>
            </a:prstGeom>
            <a:no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33DDBFF-4E27-49E8-9DA9-43B2FD77F62F}"/>
                </a:ext>
              </a:extLst>
            </p:cNvPr>
            <p:cNvSpPr/>
            <p:nvPr/>
          </p:nvSpPr>
          <p:spPr>
            <a:xfrm>
              <a:off x="2446421" y="4839063"/>
              <a:ext cx="1507958" cy="68981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F1BDB43-C730-483F-8E3E-4F141C59A32E}"/>
                </a:ext>
              </a:extLst>
            </p:cNvPr>
            <p:cNvSpPr/>
            <p:nvPr/>
          </p:nvSpPr>
          <p:spPr>
            <a:xfrm>
              <a:off x="4644187" y="4857077"/>
              <a:ext cx="1507958" cy="68981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F386498-944E-4DCE-B596-F4B002D9DBF1}"/>
                </a:ext>
              </a:extLst>
            </p:cNvPr>
            <p:cNvSpPr/>
            <p:nvPr/>
          </p:nvSpPr>
          <p:spPr>
            <a:xfrm>
              <a:off x="2446421" y="5809872"/>
              <a:ext cx="1507958" cy="68981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BA94488-4081-45B8-A523-393C0980270A}"/>
                </a:ext>
              </a:extLst>
            </p:cNvPr>
            <p:cNvSpPr/>
            <p:nvPr/>
          </p:nvSpPr>
          <p:spPr>
            <a:xfrm>
              <a:off x="4644187" y="5809872"/>
              <a:ext cx="1507958" cy="68981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A0757C7-E835-44E8-B506-CD23F8914D0F}"/>
                </a:ext>
              </a:extLst>
            </p:cNvPr>
            <p:cNvSpPr txBox="1"/>
            <p:nvPr/>
          </p:nvSpPr>
          <p:spPr>
            <a:xfrm>
              <a:off x="3657600" y="1990899"/>
              <a:ext cx="1347536" cy="477054"/>
            </a:xfrm>
            <a:prstGeom prst="rect">
              <a:avLst/>
            </a:prstGeom>
            <a:noFill/>
          </p:spPr>
          <p:txBody>
            <a:bodyPr wrap="square" rtlCol="0">
              <a:spAutoFit/>
            </a:bodyPr>
            <a:lstStyle/>
            <a:p>
              <a:pPr algn="ctr"/>
              <a:r>
                <a:rPr lang="en-US" sz="1300" b="1" dirty="0"/>
                <a:t>Director General</a:t>
              </a:r>
            </a:p>
            <a:p>
              <a:pPr algn="ctr"/>
              <a:r>
                <a:rPr lang="en-US" sz="1200" dirty="0"/>
                <a:t>Michael Lockwood</a:t>
              </a:r>
              <a:endParaRPr lang="en-GB" sz="1200" dirty="0"/>
            </a:p>
          </p:txBody>
        </p:sp>
        <p:cxnSp>
          <p:nvCxnSpPr>
            <p:cNvPr id="19" name="Straight Connector 18">
              <a:extLst>
                <a:ext uri="{FF2B5EF4-FFF2-40B4-BE49-F238E27FC236}">
                  <a16:creationId xmlns:a16="http://schemas.microsoft.com/office/drawing/2014/main" id="{9AE399CD-D060-4721-BEBF-11D277523E57}"/>
                </a:ext>
              </a:extLst>
            </p:cNvPr>
            <p:cNvCxnSpPr>
              <a:cxnSpLocks/>
            </p:cNvCxnSpPr>
            <p:nvPr/>
          </p:nvCxnSpPr>
          <p:spPr>
            <a:xfrm flipH="1">
              <a:off x="4299284" y="2680710"/>
              <a:ext cx="40105" cy="347406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43BBD0-B5A1-4F33-9214-1FD4533247F3}"/>
                </a:ext>
              </a:extLst>
            </p:cNvPr>
            <p:cNvCxnSpPr>
              <a:cxnSpLocks/>
            </p:cNvCxnSpPr>
            <p:nvPr/>
          </p:nvCxnSpPr>
          <p:spPr>
            <a:xfrm flipH="1">
              <a:off x="3657600" y="3153127"/>
              <a:ext cx="66173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88FC7A-89B2-4177-9C51-C7BDD3674804}"/>
                </a:ext>
              </a:extLst>
            </p:cNvPr>
            <p:cNvSpPr txBox="1"/>
            <p:nvPr/>
          </p:nvSpPr>
          <p:spPr>
            <a:xfrm>
              <a:off x="2165684" y="2778899"/>
              <a:ext cx="1347536" cy="677108"/>
            </a:xfrm>
            <a:prstGeom prst="rect">
              <a:avLst/>
            </a:prstGeom>
            <a:noFill/>
          </p:spPr>
          <p:txBody>
            <a:bodyPr wrap="square" rtlCol="0">
              <a:spAutoFit/>
            </a:bodyPr>
            <a:lstStyle/>
            <a:p>
              <a:pPr algn="ctr"/>
              <a:r>
                <a:rPr lang="en-US" sz="1300" b="1" dirty="0"/>
                <a:t>Deputy Director General</a:t>
              </a:r>
            </a:p>
            <a:p>
              <a:pPr algn="ctr"/>
              <a:r>
                <a:rPr lang="en-US" sz="1200" dirty="0"/>
                <a:t>Ian Todd</a:t>
              </a:r>
              <a:endParaRPr lang="en-GB" sz="1200" dirty="0"/>
            </a:p>
          </p:txBody>
        </p:sp>
        <p:sp>
          <p:nvSpPr>
            <p:cNvPr id="23" name="TextBox 22">
              <a:extLst>
                <a:ext uri="{FF2B5EF4-FFF2-40B4-BE49-F238E27FC236}">
                  <a16:creationId xmlns:a16="http://schemas.microsoft.com/office/drawing/2014/main" id="{01046A33-A143-4DF2-963C-0054C8865B05}"/>
                </a:ext>
              </a:extLst>
            </p:cNvPr>
            <p:cNvSpPr txBox="1"/>
            <p:nvPr/>
          </p:nvSpPr>
          <p:spPr>
            <a:xfrm>
              <a:off x="2494551" y="3867341"/>
              <a:ext cx="1427743" cy="877163"/>
            </a:xfrm>
            <a:prstGeom prst="rect">
              <a:avLst/>
            </a:prstGeom>
            <a:noFill/>
          </p:spPr>
          <p:txBody>
            <a:bodyPr wrap="square" rtlCol="0">
              <a:spAutoFit/>
            </a:bodyPr>
            <a:lstStyle/>
            <a:p>
              <a:pPr algn="ctr"/>
              <a:r>
                <a:rPr lang="en-US" sz="1300" b="1" dirty="0"/>
                <a:t>Regional Director</a:t>
              </a:r>
            </a:p>
            <a:p>
              <a:pPr algn="ctr"/>
              <a:r>
                <a:rPr lang="en-US" sz="1300" b="1" dirty="0"/>
                <a:t>North West</a:t>
              </a:r>
            </a:p>
            <a:p>
              <a:pPr algn="ctr"/>
              <a:r>
                <a:rPr lang="en-US" sz="1300" dirty="0"/>
                <a:t>Amanda Rowe</a:t>
              </a:r>
            </a:p>
            <a:p>
              <a:pPr algn="ctr"/>
              <a:endParaRPr lang="en-GB" sz="1200" dirty="0"/>
            </a:p>
          </p:txBody>
        </p:sp>
        <p:sp>
          <p:nvSpPr>
            <p:cNvPr id="24" name="TextBox 23">
              <a:extLst>
                <a:ext uri="{FF2B5EF4-FFF2-40B4-BE49-F238E27FC236}">
                  <a16:creationId xmlns:a16="http://schemas.microsoft.com/office/drawing/2014/main" id="{ECDD7F1E-8772-4087-9F52-43310AA25C78}"/>
                </a:ext>
              </a:extLst>
            </p:cNvPr>
            <p:cNvSpPr txBox="1"/>
            <p:nvPr/>
          </p:nvSpPr>
          <p:spPr>
            <a:xfrm>
              <a:off x="4676272" y="3867340"/>
              <a:ext cx="1427743" cy="877163"/>
            </a:xfrm>
            <a:prstGeom prst="rect">
              <a:avLst/>
            </a:prstGeom>
            <a:noFill/>
          </p:spPr>
          <p:txBody>
            <a:bodyPr wrap="square" rtlCol="0">
              <a:spAutoFit/>
            </a:bodyPr>
            <a:lstStyle/>
            <a:p>
              <a:pPr algn="ctr"/>
              <a:r>
                <a:rPr lang="en-US" sz="1300" b="1" dirty="0"/>
                <a:t>Regional Director</a:t>
              </a:r>
            </a:p>
            <a:p>
              <a:pPr algn="ctr"/>
              <a:r>
                <a:rPr lang="en-US" sz="1300" b="1" dirty="0"/>
                <a:t>North East</a:t>
              </a:r>
            </a:p>
            <a:p>
              <a:pPr algn="ctr"/>
              <a:r>
                <a:rPr lang="en-US" sz="1300" dirty="0"/>
                <a:t>Miranda Biddle</a:t>
              </a:r>
            </a:p>
            <a:p>
              <a:pPr algn="ctr"/>
              <a:endParaRPr lang="en-GB" sz="1200" dirty="0"/>
            </a:p>
          </p:txBody>
        </p:sp>
        <p:sp>
          <p:nvSpPr>
            <p:cNvPr id="25" name="TextBox 24">
              <a:extLst>
                <a:ext uri="{FF2B5EF4-FFF2-40B4-BE49-F238E27FC236}">
                  <a16:creationId xmlns:a16="http://schemas.microsoft.com/office/drawing/2014/main" id="{4992C210-7944-422B-8C18-A5F4D1DE2C00}"/>
                </a:ext>
              </a:extLst>
            </p:cNvPr>
            <p:cNvSpPr txBox="1"/>
            <p:nvPr/>
          </p:nvSpPr>
          <p:spPr>
            <a:xfrm>
              <a:off x="2478508" y="4842088"/>
              <a:ext cx="1427743" cy="877163"/>
            </a:xfrm>
            <a:prstGeom prst="rect">
              <a:avLst/>
            </a:prstGeom>
            <a:noFill/>
          </p:spPr>
          <p:txBody>
            <a:bodyPr wrap="square" rtlCol="0">
              <a:spAutoFit/>
            </a:bodyPr>
            <a:lstStyle/>
            <a:p>
              <a:pPr algn="ctr"/>
              <a:r>
                <a:rPr lang="en-US" sz="1300" b="1" dirty="0"/>
                <a:t>Regional Director</a:t>
              </a:r>
            </a:p>
            <a:p>
              <a:pPr algn="ctr"/>
              <a:r>
                <a:rPr lang="en-US" sz="1300" b="1" dirty="0"/>
                <a:t>Midlands</a:t>
              </a:r>
            </a:p>
            <a:p>
              <a:pPr algn="ctr"/>
              <a:r>
                <a:rPr lang="en-US" sz="1300" dirty="0"/>
                <a:t>Derrick Campbell</a:t>
              </a:r>
            </a:p>
            <a:p>
              <a:pPr algn="ctr"/>
              <a:endParaRPr lang="en-GB" sz="1200" dirty="0"/>
            </a:p>
          </p:txBody>
        </p:sp>
        <p:sp>
          <p:nvSpPr>
            <p:cNvPr id="26" name="TextBox 25">
              <a:extLst>
                <a:ext uri="{FF2B5EF4-FFF2-40B4-BE49-F238E27FC236}">
                  <a16:creationId xmlns:a16="http://schemas.microsoft.com/office/drawing/2014/main" id="{DBFAA487-9CD6-43D9-9D22-76C03EC6E8A9}"/>
                </a:ext>
              </a:extLst>
            </p:cNvPr>
            <p:cNvSpPr txBox="1"/>
            <p:nvPr/>
          </p:nvSpPr>
          <p:spPr>
            <a:xfrm>
              <a:off x="4628145" y="4857077"/>
              <a:ext cx="1427743" cy="877163"/>
            </a:xfrm>
            <a:prstGeom prst="rect">
              <a:avLst/>
            </a:prstGeom>
            <a:noFill/>
          </p:spPr>
          <p:txBody>
            <a:bodyPr wrap="square" rtlCol="0">
              <a:spAutoFit/>
            </a:bodyPr>
            <a:lstStyle/>
            <a:p>
              <a:pPr algn="ctr"/>
              <a:r>
                <a:rPr lang="en-US" sz="1300" b="1" dirty="0"/>
                <a:t>Regional Director</a:t>
              </a:r>
            </a:p>
            <a:p>
              <a:pPr algn="ctr"/>
              <a:r>
                <a:rPr lang="en-US" sz="1300" b="1" dirty="0"/>
                <a:t>London</a:t>
              </a:r>
            </a:p>
            <a:p>
              <a:pPr algn="ctr"/>
              <a:r>
                <a:rPr lang="en-US" sz="1300" dirty="0"/>
                <a:t>Jonathan Green</a:t>
              </a:r>
            </a:p>
            <a:p>
              <a:pPr algn="ctr"/>
              <a:endParaRPr lang="en-GB" sz="1200" dirty="0"/>
            </a:p>
          </p:txBody>
        </p:sp>
        <p:sp>
          <p:nvSpPr>
            <p:cNvPr id="27" name="TextBox 26">
              <a:extLst>
                <a:ext uri="{FF2B5EF4-FFF2-40B4-BE49-F238E27FC236}">
                  <a16:creationId xmlns:a16="http://schemas.microsoft.com/office/drawing/2014/main" id="{1A73CF0F-87DF-43FF-AA77-6BABEBDA8272}"/>
                </a:ext>
              </a:extLst>
            </p:cNvPr>
            <p:cNvSpPr txBox="1"/>
            <p:nvPr/>
          </p:nvSpPr>
          <p:spPr>
            <a:xfrm>
              <a:off x="2446422" y="5826706"/>
              <a:ext cx="1515978" cy="677108"/>
            </a:xfrm>
            <a:prstGeom prst="rect">
              <a:avLst/>
            </a:prstGeom>
            <a:noFill/>
          </p:spPr>
          <p:txBody>
            <a:bodyPr wrap="square" rtlCol="0">
              <a:spAutoFit/>
            </a:bodyPr>
            <a:lstStyle/>
            <a:p>
              <a:pPr algn="ctr"/>
              <a:r>
                <a:rPr lang="en-US" sz="1300" b="1" dirty="0"/>
                <a:t>Director for Wales</a:t>
              </a:r>
            </a:p>
            <a:p>
              <a:pPr algn="ctr"/>
              <a:r>
                <a:rPr lang="en-US" sz="1300" dirty="0"/>
                <a:t>Catrin Evans</a:t>
              </a:r>
            </a:p>
            <a:p>
              <a:pPr algn="ctr"/>
              <a:endParaRPr lang="en-GB" sz="1200" dirty="0"/>
            </a:p>
          </p:txBody>
        </p:sp>
        <p:sp>
          <p:nvSpPr>
            <p:cNvPr id="28" name="TextBox 27">
              <a:extLst>
                <a:ext uri="{FF2B5EF4-FFF2-40B4-BE49-F238E27FC236}">
                  <a16:creationId xmlns:a16="http://schemas.microsoft.com/office/drawing/2014/main" id="{1526AE76-7761-492E-9C7A-FA570AD0EA81}"/>
                </a:ext>
              </a:extLst>
            </p:cNvPr>
            <p:cNvSpPr txBox="1"/>
            <p:nvPr/>
          </p:nvSpPr>
          <p:spPr>
            <a:xfrm>
              <a:off x="4644186" y="5806306"/>
              <a:ext cx="1427743" cy="692497"/>
            </a:xfrm>
            <a:prstGeom prst="rect">
              <a:avLst/>
            </a:prstGeom>
            <a:noFill/>
          </p:spPr>
          <p:txBody>
            <a:bodyPr wrap="square" rtlCol="0">
              <a:spAutoFit/>
            </a:bodyPr>
            <a:lstStyle/>
            <a:p>
              <a:pPr algn="ctr"/>
              <a:r>
                <a:rPr lang="en-US" sz="1300" b="1" dirty="0"/>
                <a:t>Regional Director South East</a:t>
              </a:r>
            </a:p>
            <a:p>
              <a:pPr algn="ctr"/>
              <a:r>
                <a:rPr lang="en-US" sz="1300" dirty="0"/>
                <a:t>Sarah Green</a:t>
              </a:r>
            </a:p>
          </p:txBody>
        </p:sp>
        <p:cxnSp>
          <p:nvCxnSpPr>
            <p:cNvPr id="30" name="Straight Connector 29">
              <a:extLst>
                <a:ext uri="{FF2B5EF4-FFF2-40B4-BE49-F238E27FC236}">
                  <a16:creationId xmlns:a16="http://schemas.microsoft.com/office/drawing/2014/main" id="{9527EAE4-C129-44D3-9E4D-D0E09D3ED557}"/>
                </a:ext>
              </a:extLst>
            </p:cNvPr>
            <p:cNvCxnSpPr>
              <a:cxnSpLocks/>
            </p:cNvCxnSpPr>
            <p:nvPr/>
          </p:nvCxnSpPr>
          <p:spPr>
            <a:xfrm flipH="1" flipV="1">
              <a:off x="4010528" y="4194541"/>
              <a:ext cx="288755" cy="17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372071-9BD2-40F8-880B-8E5EDEC3E02D}"/>
                </a:ext>
              </a:extLst>
            </p:cNvPr>
            <p:cNvCxnSpPr>
              <a:cxnSpLocks/>
            </p:cNvCxnSpPr>
            <p:nvPr/>
          </p:nvCxnSpPr>
          <p:spPr>
            <a:xfrm flipH="1">
              <a:off x="4299283" y="6152994"/>
              <a:ext cx="296774" cy="1783"/>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37" name="Picture 36">
            <a:extLst>
              <a:ext uri="{FF2B5EF4-FFF2-40B4-BE49-F238E27FC236}">
                <a16:creationId xmlns:a16="http://schemas.microsoft.com/office/drawing/2014/main" id="{385D9DEC-AABB-45B2-AA17-BB5665A61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988" y="1686920"/>
            <a:ext cx="4085679" cy="5062212"/>
          </a:xfrm>
          <a:prstGeom prst="rect">
            <a:avLst/>
          </a:prstGeom>
        </p:spPr>
      </p:pic>
      <p:cxnSp>
        <p:nvCxnSpPr>
          <p:cNvPr id="52" name="Straight Connector 51">
            <a:extLst>
              <a:ext uri="{FF2B5EF4-FFF2-40B4-BE49-F238E27FC236}">
                <a16:creationId xmlns:a16="http://schemas.microsoft.com/office/drawing/2014/main" id="{A7C8FA04-BF1D-4F43-8810-AF08A637D41F}"/>
              </a:ext>
            </a:extLst>
          </p:cNvPr>
          <p:cNvCxnSpPr>
            <a:cxnSpLocks/>
          </p:cNvCxnSpPr>
          <p:nvPr/>
        </p:nvCxnSpPr>
        <p:spPr>
          <a:xfrm flipH="1" flipV="1">
            <a:off x="2434395" y="5376512"/>
            <a:ext cx="288755" cy="17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7B50132-0039-4F52-88B5-5751177B48A4}"/>
              </a:ext>
            </a:extLst>
          </p:cNvPr>
          <p:cNvCxnSpPr>
            <a:cxnSpLocks/>
          </p:cNvCxnSpPr>
          <p:nvPr/>
        </p:nvCxnSpPr>
        <p:spPr>
          <a:xfrm flipH="1" flipV="1">
            <a:off x="2418355" y="6327524"/>
            <a:ext cx="288755" cy="17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E9080DE-BB50-444E-9338-F320B1E64B98}"/>
              </a:ext>
            </a:extLst>
          </p:cNvPr>
          <p:cNvCxnSpPr>
            <a:cxnSpLocks/>
          </p:cNvCxnSpPr>
          <p:nvPr/>
        </p:nvCxnSpPr>
        <p:spPr>
          <a:xfrm flipH="1">
            <a:off x="2683051" y="5376511"/>
            <a:ext cx="296774" cy="178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C285F22-911A-4935-B09C-1AF8C3A1923B}"/>
              </a:ext>
            </a:extLst>
          </p:cNvPr>
          <p:cNvCxnSpPr>
            <a:cxnSpLocks/>
          </p:cNvCxnSpPr>
          <p:nvPr/>
        </p:nvCxnSpPr>
        <p:spPr>
          <a:xfrm flipH="1">
            <a:off x="2715130" y="4368179"/>
            <a:ext cx="296774" cy="1783"/>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21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70184" y="2372321"/>
            <a:ext cx="8011064" cy="3455581"/>
          </a:xfrm>
        </p:spPr>
        <p:txBody>
          <a:bodyPr>
            <a:noAutofit/>
          </a:bodyPr>
          <a:lstStyle/>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Complaint</a:t>
            </a:r>
          </a:p>
          <a:p>
            <a:pPr>
              <a:tabLst>
                <a:tab pos="268288" algn="l"/>
              </a:tabLst>
            </a:pPr>
            <a:r>
              <a:rPr lang="en-GB" sz="1800" dirty="0">
                <a:latin typeface="Arial" panose="020B0604020202020204" pitchFamily="34" charset="0"/>
                <a:cs typeface="Arial" panose="020B0604020202020204" pitchFamily="34" charset="0"/>
              </a:rPr>
              <a:t>	An expression of dissatisfaction by a member of the public about the 	conduct of a person serving with the police.</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Conduct matter</a:t>
            </a:r>
          </a:p>
          <a:p>
            <a:pPr>
              <a:tabLst>
                <a:tab pos="268288" algn="l"/>
              </a:tabLst>
            </a:pPr>
            <a:r>
              <a:rPr lang="en-GB" sz="1800" dirty="0">
                <a:latin typeface="Arial" panose="020B0604020202020204" pitchFamily="34" charset="0"/>
                <a:cs typeface="Arial" panose="020B0604020202020204" pitchFamily="34" charset="0"/>
              </a:rPr>
              <a:t>	Any matter where there is an indication that the police may have behaved 	in a manner which would justify criminal or disciplinary proceedings.</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Death or serious injury matter</a:t>
            </a:r>
          </a:p>
          <a:p>
            <a:pPr>
              <a:tabLst>
                <a:tab pos="268288" algn="l"/>
              </a:tabLst>
            </a:pPr>
            <a:r>
              <a:rPr lang="en-GB" sz="1800" dirty="0">
                <a:latin typeface="Arial" panose="020B0604020202020204" pitchFamily="34" charset="0"/>
                <a:cs typeface="Arial" panose="020B0604020202020204" pitchFamily="34" charset="0"/>
              </a:rPr>
              <a:t>	Any circumstances in, or as a result of which, a person has died or 	sustained serious injury and was either in police custody or had recently 	come into contact with the police and an indication that the contact may 	have caused or contributed to the death or injury.</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631087" y="1698642"/>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 </a:t>
            </a:r>
            <a:r>
              <a:rPr lang="en-GB" sz="2800" b="1" dirty="0">
                <a:latin typeface="Arial" panose="020B0604020202020204" pitchFamily="34" charset="0"/>
                <a:cs typeface="Arial" panose="020B0604020202020204" pitchFamily="34" charset="0"/>
              </a:rPr>
              <a:t>Matters we consider</a:t>
            </a:r>
          </a:p>
        </p:txBody>
      </p:sp>
    </p:spTree>
    <p:extLst>
      <p:ext uri="{BB962C8B-B14F-4D97-AF65-F5344CB8AC3E}">
        <p14:creationId xmlns:p14="http://schemas.microsoft.com/office/powerpoint/2010/main" val="135868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23888" y="2934586"/>
            <a:ext cx="8011064" cy="3455581"/>
          </a:xfrm>
        </p:spPr>
        <p:txBody>
          <a:bodyPr>
            <a:norm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All death or serious injury (DSI) matters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All complaints and recordable conduct matters that include allegations of conduct which constitutes:</a:t>
            </a:r>
          </a:p>
          <a:p>
            <a:pPr marL="742950" lvl="1" indent="-285750">
              <a:buFont typeface="Courier New" panose="02070309020205020404" pitchFamily="49" charset="0"/>
              <a:buChar char="o"/>
            </a:pPr>
            <a:r>
              <a:rPr lang="en-GB" sz="1800" dirty="0">
                <a:solidFill>
                  <a:schemeClr val="tx1"/>
                </a:solidFill>
                <a:latin typeface="Arial" panose="020B0604020202020204" pitchFamily="34" charset="0"/>
                <a:cs typeface="Arial" panose="020B0604020202020204" pitchFamily="34" charset="0"/>
              </a:rPr>
              <a:t>A serious assault </a:t>
            </a:r>
          </a:p>
          <a:p>
            <a:pPr marL="742950" lvl="1" indent="-285750">
              <a:buFont typeface="Courier New" panose="02070309020205020404" pitchFamily="49" charset="0"/>
              <a:buChar char="o"/>
            </a:pPr>
            <a:r>
              <a:rPr lang="en-GB" sz="1800" dirty="0">
                <a:solidFill>
                  <a:schemeClr val="tx1"/>
                </a:solidFill>
                <a:latin typeface="Arial" panose="020B0604020202020204" pitchFamily="34" charset="0"/>
                <a:cs typeface="Arial" panose="020B0604020202020204" pitchFamily="34" charset="0"/>
              </a:rPr>
              <a:t>Serious sexual offence</a:t>
            </a:r>
          </a:p>
          <a:p>
            <a:pPr marL="742950" lvl="1" indent="-285750">
              <a:buFont typeface="Courier New" panose="02070309020205020404" pitchFamily="49" charset="0"/>
              <a:buChar char="o"/>
            </a:pPr>
            <a:r>
              <a:rPr lang="en-GB" sz="1800" dirty="0">
                <a:solidFill>
                  <a:schemeClr val="tx1"/>
                </a:solidFill>
                <a:latin typeface="Arial" panose="020B0604020202020204" pitchFamily="34" charset="0"/>
                <a:cs typeface="Arial" panose="020B0604020202020204" pitchFamily="34" charset="0"/>
              </a:rPr>
              <a:t>Serious corruption</a:t>
            </a:r>
          </a:p>
          <a:p>
            <a:pPr marL="742950" lvl="1" indent="-285750">
              <a:buFont typeface="Courier New" panose="02070309020205020404" pitchFamily="49" charset="0"/>
              <a:buChar char="o"/>
            </a:pPr>
            <a:r>
              <a:rPr lang="en-GB" sz="1800" dirty="0">
                <a:solidFill>
                  <a:schemeClr val="tx1"/>
                </a:solidFill>
                <a:latin typeface="Arial" panose="020B0604020202020204" pitchFamily="34" charset="0"/>
                <a:cs typeface="Arial" panose="020B0604020202020204" pitchFamily="34" charset="0"/>
              </a:rPr>
              <a:t>Criminal offence or behaviour, which is aggravated by discriminatory behaviour</a:t>
            </a:r>
          </a:p>
          <a:p>
            <a:pPr marL="742950" lvl="1" indent="-285750">
              <a:buFont typeface="Courier New" panose="02070309020205020404" pitchFamily="49" charset="0"/>
              <a:buChar char="o"/>
            </a:pPr>
            <a:r>
              <a:rPr lang="en-GB" sz="1800" dirty="0">
                <a:solidFill>
                  <a:schemeClr val="tx1"/>
                </a:solidFill>
                <a:latin typeface="Arial" panose="020B0604020202020204" pitchFamily="34" charset="0"/>
                <a:cs typeface="Arial" panose="020B0604020202020204" pitchFamily="34" charset="0"/>
              </a:rPr>
              <a:t>A relevant offence (carries potential sentence of seven years or more</a:t>
            </a:r>
            <a:r>
              <a:rPr lang="en-GB" sz="1800" dirty="0">
                <a:latin typeface="Arial" panose="020B0604020202020204" pitchFamily="34" charset="0"/>
                <a:cs typeface="Arial" panose="020B0604020202020204" pitchFamily="34" charset="0"/>
              </a:rPr>
              <a:t>)</a:t>
            </a: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623888" y="2038364"/>
            <a:ext cx="8050161" cy="523220"/>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Mandatory referrals</a:t>
            </a:r>
          </a:p>
        </p:txBody>
      </p:sp>
    </p:spTree>
    <p:extLst>
      <p:ext uri="{BB962C8B-B14F-4D97-AF65-F5344CB8AC3E}">
        <p14:creationId xmlns:p14="http://schemas.microsoft.com/office/powerpoint/2010/main" val="81836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333077" y="433388"/>
            <a:ext cx="2301875" cy="461962"/>
          </a:xfrm>
        </p:spPr>
      </p:pic>
      <p:sp>
        <p:nvSpPr>
          <p:cNvPr id="2" name="TextBox 1"/>
          <p:cNvSpPr txBox="1"/>
          <p:nvPr/>
        </p:nvSpPr>
        <p:spPr>
          <a:xfrm>
            <a:off x="509048" y="360072"/>
            <a:ext cx="5636362" cy="954107"/>
          </a:xfrm>
          <a:prstGeom prst="rect">
            <a:avLst/>
          </a:prstGeom>
          <a:noFill/>
        </p:spPr>
        <p:txBody>
          <a:bodyPr wrap="square" rtlCol="0">
            <a:spAutoFit/>
          </a:bodyPr>
          <a:lstStyle/>
          <a:p>
            <a:r>
              <a:rPr lang="en-GB" sz="2400" b="1" dirty="0">
                <a:solidFill>
                  <a:srgbClr val="F0B323"/>
                </a:solidFill>
                <a:latin typeface="Arial" panose="020B0604020202020204" pitchFamily="34" charset="0"/>
                <a:cs typeface="Arial" panose="020B0604020202020204" pitchFamily="34" charset="0"/>
              </a:rPr>
              <a:t>&gt;</a:t>
            </a:r>
            <a:r>
              <a:rPr lang="en-GB" sz="24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What happens following a referral to the IOPC?</a:t>
            </a:r>
          </a:p>
        </p:txBody>
      </p:sp>
      <p:sp>
        <p:nvSpPr>
          <p:cNvPr id="9" name="Rectangle: Rounded Corners 8">
            <a:extLst>
              <a:ext uri="{FF2B5EF4-FFF2-40B4-BE49-F238E27FC236}">
                <a16:creationId xmlns:a16="http://schemas.microsoft.com/office/drawing/2014/main" id="{A216B4D5-8D2A-4E1E-A05D-834C89A929E5}"/>
              </a:ext>
            </a:extLst>
          </p:cNvPr>
          <p:cNvSpPr/>
          <p:nvPr/>
        </p:nvSpPr>
        <p:spPr>
          <a:xfrm>
            <a:off x="3402474" y="1368174"/>
            <a:ext cx="2821918" cy="5232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9C18D94-8891-47F5-8483-C76BEFBC9A7E}"/>
              </a:ext>
            </a:extLst>
          </p:cNvPr>
          <p:cNvSpPr/>
          <p:nvPr/>
        </p:nvSpPr>
        <p:spPr>
          <a:xfrm>
            <a:off x="7217562" y="5663740"/>
            <a:ext cx="1643004" cy="576146"/>
          </a:xfrm>
          <a:prstGeom prst="roundRect">
            <a:avLst/>
          </a:prstGeom>
          <a:noFill/>
          <a:ln w="28575">
            <a:solidFill>
              <a:srgbClr val="F0B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3D6FFEB-2B22-4B34-BAAB-953465D5EB77}"/>
              </a:ext>
            </a:extLst>
          </p:cNvPr>
          <p:cNvSpPr/>
          <p:nvPr/>
        </p:nvSpPr>
        <p:spPr>
          <a:xfrm>
            <a:off x="4993251" y="5650932"/>
            <a:ext cx="1654849" cy="588953"/>
          </a:xfrm>
          <a:prstGeom prst="roundRect">
            <a:avLst/>
          </a:prstGeom>
          <a:noFill/>
          <a:ln w="28575">
            <a:solidFill>
              <a:srgbClr val="F0B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67C799E2-3C6B-46B5-B074-99212E7E04AD}"/>
              </a:ext>
            </a:extLst>
          </p:cNvPr>
          <p:cNvSpPr/>
          <p:nvPr/>
        </p:nvSpPr>
        <p:spPr>
          <a:xfrm>
            <a:off x="2792630" y="5663739"/>
            <a:ext cx="1643004" cy="588953"/>
          </a:xfrm>
          <a:prstGeom prst="roundRect">
            <a:avLst/>
          </a:prstGeom>
          <a:noFill/>
          <a:ln w="28575">
            <a:solidFill>
              <a:srgbClr val="F0B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605BC6B-9E88-47A0-94FF-A87F26A70B86}"/>
              </a:ext>
            </a:extLst>
          </p:cNvPr>
          <p:cNvSpPr/>
          <p:nvPr/>
        </p:nvSpPr>
        <p:spPr>
          <a:xfrm>
            <a:off x="580164" y="5650933"/>
            <a:ext cx="1643004" cy="601759"/>
          </a:xfrm>
          <a:prstGeom prst="roundRect">
            <a:avLst/>
          </a:prstGeom>
          <a:noFill/>
          <a:ln w="28575">
            <a:solidFill>
              <a:srgbClr val="F0B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5538F93A-8B69-4D9E-A493-6C43EB6DBE0C}"/>
              </a:ext>
            </a:extLst>
          </p:cNvPr>
          <p:cNvSpPr txBox="1"/>
          <p:nvPr/>
        </p:nvSpPr>
        <p:spPr>
          <a:xfrm>
            <a:off x="2548026" y="1447179"/>
            <a:ext cx="4372850" cy="369332"/>
          </a:xfrm>
          <a:prstGeom prst="rect">
            <a:avLst/>
          </a:prstGeom>
          <a:noFill/>
        </p:spPr>
        <p:txBody>
          <a:bodyPr wrap="square" rtlCol="0">
            <a:spAutoFit/>
          </a:bodyPr>
          <a:lstStyle/>
          <a:p>
            <a:pPr algn="ctr"/>
            <a:r>
              <a:rPr lang="en-US" dirty="0"/>
              <a:t>Refer to the IOPC?</a:t>
            </a:r>
            <a:endParaRPr lang="en-GB" dirty="0"/>
          </a:p>
        </p:txBody>
      </p:sp>
      <p:sp>
        <p:nvSpPr>
          <p:cNvPr id="5" name="Flowchart: Decision 4">
            <a:extLst>
              <a:ext uri="{FF2B5EF4-FFF2-40B4-BE49-F238E27FC236}">
                <a16:creationId xmlns:a16="http://schemas.microsoft.com/office/drawing/2014/main" id="{62EF21A2-4E88-4191-A9D3-25E1F9434E04}"/>
              </a:ext>
            </a:extLst>
          </p:cNvPr>
          <p:cNvSpPr/>
          <p:nvPr/>
        </p:nvSpPr>
        <p:spPr>
          <a:xfrm>
            <a:off x="3535545" y="2538031"/>
            <a:ext cx="2353282" cy="1486427"/>
          </a:xfrm>
          <a:prstGeom prst="flowChartDecision">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D11674A-27BF-41DD-B1C7-A02E5309E2FB}"/>
              </a:ext>
            </a:extLst>
          </p:cNvPr>
          <p:cNvSpPr txBox="1"/>
          <p:nvPr/>
        </p:nvSpPr>
        <p:spPr>
          <a:xfrm>
            <a:off x="3488097" y="2868544"/>
            <a:ext cx="2350906" cy="830997"/>
          </a:xfrm>
          <a:prstGeom prst="rect">
            <a:avLst/>
          </a:prstGeom>
          <a:noFill/>
        </p:spPr>
        <p:txBody>
          <a:bodyPr wrap="square" rtlCol="0">
            <a:spAutoFit/>
          </a:bodyPr>
          <a:lstStyle/>
          <a:p>
            <a:pPr algn="ctr"/>
            <a:r>
              <a:rPr lang="en-US" sz="1600" dirty="0"/>
              <a:t>Has the IOPC </a:t>
            </a:r>
          </a:p>
          <a:p>
            <a:pPr algn="ctr"/>
            <a:r>
              <a:rPr lang="en-US" sz="1600" dirty="0"/>
              <a:t>determined it must be investigated?</a:t>
            </a:r>
            <a:endParaRPr lang="en-GB" sz="1600" dirty="0"/>
          </a:p>
        </p:txBody>
      </p:sp>
      <p:sp>
        <p:nvSpPr>
          <p:cNvPr id="23" name="TextBox 22">
            <a:extLst>
              <a:ext uri="{FF2B5EF4-FFF2-40B4-BE49-F238E27FC236}">
                <a16:creationId xmlns:a16="http://schemas.microsoft.com/office/drawing/2014/main" id="{81762A3E-5465-44C6-9E48-0B449E2DD924}"/>
              </a:ext>
            </a:extLst>
          </p:cNvPr>
          <p:cNvSpPr txBox="1"/>
          <p:nvPr/>
        </p:nvSpPr>
        <p:spPr>
          <a:xfrm>
            <a:off x="4220555" y="2045410"/>
            <a:ext cx="956154" cy="338554"/>
          </a:xfrm>
          <a:prstGeom prst="rect">
            <a:avLst/>
          </a:prstGeom>
          <a:noFill/>
        </p:spPr>
        <p:txBody>
          <a:bodyPr wrap="square" rtlCol="0">
            <a:spAutoFit/>
          </a:bodyPr>
          <a:lstStyle/>
          <a:p>
            <a:pPr algn="ctr"/>
            <a:r>
              <a:rPr lang="en-US" sz="1600" dirty="0"/>
              <a:t>Yes</a:t>
            </a:r>
            <a:endParaRPr lang="en-GB" sz="1600" dirty="0"/>
          </a:p>
        </p:txBody>
      </p:sp>
      <p:sp>
        <p:nvSpPr>
          <p:cNvPr id="31" name="TextBox 30">
            <a:extLst>
              <a:ext uri="{FF2B5EF4-FFF2-40B4-BE49-F238E27FC236}">
                <a16:creationId xmlns:a16="http://schemas.microsoft.com/office/drawing/2014/main" id="{3C2F1457-8EED-485E-8A8E-5D36F34C0ABF}"/>
              </a:ext>
            </a:extLst>
          </p:cNvPr>
          <p:cNvSpPr txBox="1"/>
          <p:nvPr/>
        </p:nvSpPr>
        <p:spPr>
          <a:xfrm>
            <a:off x="4224748" y="4168201"/>
            <a:ext cx="956154" cy="338554"/>
          </a:xfrm>
          <a:prstGeom prst="rect">
            <a:avLst/>
          </a:prstGeom>
          <a:noFill/>
        </p:spPr>
        <p:txBody>
          <a:bodyPr wrap="square" rtlCol="0">
            <a:spAutoFit/>
          </a:bodyPr>
          <a:lstStyle/>
          <a:p>
            <a:pPr algn="ctr"/>
            <a:r>
              <a:rPr lang="en-US" sz="1600" dirty="0"/>
              <a:t>Yes</a:t>
            </a:r>
            <a:endParaRPr lang="en-GB" sz="1600" dirty="0"/>
          </a:p>
        </p:txBody>
      </p:sp>
      <p:cxnSp>
        <p:nvCxnSpPr>
          <p:cNvPr id="67" name="Straight Arrow Connector 66">
            <a:extLst>
              <a:ext uri="{FF2B5EF4-FFF2-40B4-BE49-F238E27FC236}">
                <a16:creationId xmlns:a16="http://schemas.microsoft.com/office/drawing/2014/main" id="{3A9FFCE9-1568-4C43-95F9-984EFEEAAD5C}"/>
              </a:ext>
            </a:extLst>
          </p:cNvPr>
          <p:cNvCxnSpPr>
            <a:cxnSpLocks/>
          </p:cNvCxnSpPr>
          <p:nvPr/>
        </p:nvCxnSpPr>
        <p:spPr>
          <a:xfrm>
            <a:off x="4698632" y="4460932"/>
            <a:ext cx="0" cy="26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87C78E1D-7805-4B1C-AEAE-5FFF9A7219B9}"/>
              </a:ext>
            </a:extLst>
          </p:cNvPr>
          <p:cNvSpPr/>
          <p:nvPr/>
        </p:nvSpPr>
        <p:spPr>
          <a:xfrm>
            <a:off x="3323492" y="4726376"/>
            <a:ext cx="2821918" cy="5232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83879F77-751B-49A7-B576-8B1AF135D010}"/>
              </a:ext>
            </a:extLst>
          </p:cNvPr>
          <p:cNvSpPr txBox="1"/>
          <p:nvPr/>
        </p:nvSpPr>
        <p:spPr>
          <a:xfrm>
            <a:off x="2463177" y="4819349"/>
            <a:ext cx="4372850" cy="369332"/>
          </a:xfrm>
          <a:prstGeom prst="rect">
            <a:avLst/>
          </a:prstGeom>
          <a:noFill/>
        </p:spPr>
        <p:txBody>
          <a:bodyPr wrap="square" rtlCol="0">
            <a:spAutoFit/>
          </a:bodyPr>
          <a:lstStyle/>
          <a:p>
            <a:pPr algn="ctr"/>
            <a:r>
              <a:rPr lang="en-US" dirty="0"/>
              <a:t>Investigation</a:t>
            </a:r>
            <a:endParaRPr lang="en-GB" dirty="0"/>
          </a:p>
        </p:txBody>
      </p:sp>
      <p:sp>
        <p:nvSpPr>
          <p:cNvPr id="77" name="TextBox 76">
            <a:extLst>
              <a:ext uri="{FF2B5EF4-FFF2-40B4-BE49-F238E27FC236}">
                <a16:creationId xmlns:a16="http://schemas.microsoft.com/office/drawing/2014/main" id="{E383A7B3-0C18-49E4-8AF2-AE1FEEE81D86}"/>
              </a:ext>
            </a:extLst>
          </p:cNvPr>
          <p:cNvSpPr txBox="1"/>
          <p:nvPr/>
        </p:nvSpPr>
        <p:spPr>
          <a:xfrm>
            <a:off x="689370" y="5727325"/>
            <a:ext cx="1480218" cy="369332"/>
          </a:xfrm>
          <a:prstGeom prst="rect">
            <a:avLst/>
          </a:prstGeom>
          <a:noFill/>
        </p:spPr>
        <p:txBody>
          <a:bodyPr wrap="square" rtlCol="0">
            <a:spAutoFit/>
          </a:bodyPr>
          <a:lstStyle/>
          <a:p>
            <a:pPr algn="ctr"/>
            <a:r>
              <a:rPr lang="en-US" dirty="0"/>
              <a:t>Independent</a:t>
            </a:r>
            <a:endParaRPr lang="en-GB" dirty="0"/>
          </a:p>
        </p:txBody>
      </p:sp>
      <p:sp>
        <p:nvSpPr>
          <p:cNvPr id="78" name="TextBox 77">
            <a:extLst>
              <a:ext uri="{FF2B5EF4-FFF2-40B4-BE49-F238E27FC236}">
                <a16:creationId xmlns:a16="http://schemas.microsoft.com/office/drawing/2014/main" id="{91D3F99A-6569-4733-AF9B-5C0FE1677CA3}"/>
              </a:ext>
            </a:extLst>
          </p:cNvPr>
          <p:cNvSpPr txBox="1"/>
          <p:nvPr/>
        </p:nvSpPr>
        <p:spPr>
          <a:xfrm>
            <a:off x="2874023" y="5723295"/>
            <a:ext cx="1480218" cy="369332"/>
          </a:xfrm>
          <a:prstGeom prst="rect">
            <a:avLst/>
          </a:prstGeom>
          <a:noFill/>
        </p:spPr>
        <p:txBody>
          <a:bodyPr wrap="square" rtlCol="0">
            <a:spAutoFit/>
          </a:bodyPr>
          <a:lstStyle/>
          <a:p>
            <a:pPr algn="ctr"/>
            <a:r>
              <a:rPr lang="en-US" dirty="0"/>
              <a:t>Manage</a:t>
            </a:r>
            <a:endParaRPr lang="en-GB" dirty="0"/>
          </a:p>
        </p:txBody>
      </p:sp>
      <p:sp>
        <p:nvSpPr>
          <p:cNvPr id="79" name="TextBox 78">
            <a:extLst>
              <a:ext uri="{FF2B5EF4-FFF2-40B4-BE49-F238E27FC236}">
                <a16:creationId xmlns:a16="http://schemas.microsoft.com/office/drawing/2014/main" id="{48C27E5F-5B61-4F11-BE6F-A5919F67BE30}"/>
              </a:ext>
            </a:extLst>
          </p:cNvPr>
          <p:cNvSpPr txBox="1"/>
          <p:nvPr/>
        </p:nvSpPr>
        <p:spPr>
          <a:xfrm>
            <a:off x="5085045" y="5718246"/>
            <a:ext cx="1480218" cy="369332"/>
          </a:xfrm>
          <a:prstGeom prst="rect">
            <a:avLst/>
          </a:prstGeom>
          <a:noFill/>
        </p:spPr>
        <p:txBody>
          <a:bodyPr wrap="square" rtlCol="0">
            <a:spAutoFit/>
          </a:bodyPr>
          <a:lstStyle/>
          <a:p>
            <a:pPr algn="ctr"/>
            <a:r>
              <a:rPr lang="en-US" dirty="0"/>
              <a:t>Supervise</a:t>
            </a:r>
            <a:endParaRPr lang="en-GB" dirty="0"/>
          </a:p>
        </p:txBody>
      </p:sp>
      <p:sp>
        <p:nvSpPr>
          <p:cNvPr id="80" name="TextBox 79">
            <a:extLst>
              <a:ext uri="{FF2B5EF4-FFF2-40B4-BE49-F238E27FC236}">
                <a16:creationId xmlns:a16="http://schemas.microsoft.com/office/drawing/2014/main" id="{1787769C-0B7E-4A76-9E56-5544AE145385}"/>
              </a:ext>
            </a:extLst>
          </p:cNvPr>
          <p:cNvSpPr txBox="1"/>
          <p:nvPr/>
        </p:nvSpPr>
        <p:spPr>
          <a:xfrm>
            <a:off x="7193872" y="5650932"/>
            <a:ext cx="1643003" cy="646331"/>
          </a:xfrm>
          <a:prstGeom prst="rect">
            <a:avLst/>
          </a:prstGeom>
          <a:noFill/>
        </p:spPr>
        <p:txBody>
          <a:bodyPr wrap="square" rtlCol="0">
            <a:spAutoFit/>
          </a:bodyPr>
          <a:lstStyle/>
          <a:p>
            <a:pPr algn="ctr"/>
            <a:r>
              <a:rPr lang="en-US" dirty="0"/>
              <a:t>Return for local investigation</a:t>
            </a:r>
            <a:endParaRPr lang="en-GB" dirty="0"/>
          </a:p>
        </p:txBody>
      </p:sp>
      <p:sp>
        <p:nvSpPr>
          <p:cNvPr id="81" name="Arrow: Down 80">
            <a:extLst>
              <a:ext uri="{FF2B5EF4-FFF2-40B4-BE49-F238E27FC236}">
                <a16:creationId xmlns:a16="http://schemas.microsoft.com/office/drawing/2014/main" id="{06EC94F7-0C47-4C8E-BB26-DE9B1A0849DB}"/>
              </a:ext>
            </a:extLst>
          </p:cNvPr>
          <p:cNvSpPr/>
          <p:nvPr/>
        </p:nvSpPr>
        <p:spPr>
          <a:xfrm rot="3571201">
            <a:off x="2601033" y="5083649"/>
            <a:ext cx="151063" cy="369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Arrow: Down 81">
            <a:extLst>
              <a:ext uri="{FF2B5EF4-FFF2-40B4-BE49-F238E27FC236}">
                <a16:creationId xmlns:a16="http://schemas.microsoft.com/office/drawing/2014/main" id="{FDE19B41-FA1E-4DE9-B5E5-86931C4207B4}"/>
              </a:ext>
            </a:extLst>
          </p:cNvPr>
          <p:cNvSpPr/>
          <p:nvPr/>
        </p:nvSpPr>
        <p:spPr>
          <a:xfrm rot="17998889">
            <a:off x="6760496" y="5083747"/>
            <a:ext cx="151063" cy="369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rrow: Down 82">
            <a:extLst>
              <a:ext uri="{FF2B5EF4-FFF2-40B4-BE49-F238E27FC236}">
                <a16:creationId xmlns:a16="http://schemas.microsoft.com/office/drawing/2014/main" id="{3F18FF16-6E83-45ED-B43E-B20592503F96}"/>
              </a:ext>
            </a:extLst>
          </p:cNvPr>
          <p:cNvSpPr/>
          <p:nvPr/>
        </p:nvSpPr>
        <p:spPr>
          <a:xfrm>
            <a:off x="3614132" y="5336495"/>
            <a:ext cx="146130" cy="281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rrow: Down 83">
            <a:extLst>
              <a:ext uri="{FF2B5EF4-FFF2-40B4-BE49-F238E27FC236}">
                <a16:creationId xmlns:a16="http://schemas.microsoft.com/office/drawing/2014/main" id="{0CC3E45F-C33A-4DCD-9AE0-2149714BB8A0}"/>
              </a:ext>
            </a:extLst>
          </p:cNvPr>
          <p:cNvSpPr/>
          <p:nvPr/>
        </p:nvSpPr>
        <p:spPr>
          <a:xfrm>
            <a:off x="5752089" y="5298491"/>
            <a:ext cx="146130" cy="281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Connector 86">
            <a:extLst>
              <a:ext uri="{FF2B5EF4-FFF2-40B4-BE49-F238E27FC236}">
                <a16:creationId xmlns:a16="http://schemas.microsoft.com/office/drawing/2014/main" id="{B7EC3AFE-4D41-42AF-9498-926208CDFA96}"/>
              </a:ext>
            </a:extLst>
          </p:cNvPr>
          <p:cNvCxnSpPr>
            <a:cxnSpLocks/>
          </p:cNvCxnSpPr>
          <p:nvPr/>
        </p:nvCxnSpPr>
        <p:spPr>
          <a:xfrm flipV="1">
            <a:off x="5851330" y="3268345"/>
            <a:ext cx="274882" cy="4631"/>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F36071F-3156-4516-823B-BFC47EC4291D}"/>
              </a:ext>
            </a:extLst>
          </p:cNvPr>
          <p:cNvSpPr txBox="1"/>
          <p:nvPr/>
        </p:nvSpPr>
        <p:spPr>
          <a:xfrm>
            <a:off x="5869323" y="3100505"/>
            <a:ext cx="839029" cy="347789"/>
          </a:xfrm>
          <a:prstGeom prst="rect">
            <a:avLst/>
          </a:prstGeom>
          <a:noFill/>
        </p:spPr>
        <p:txBody>
          <a:bodyPr wrap="square" rtlCol="0">
            <a:spAutoFit/>
          </a:bodyPr>
          <a:lstStyle/>
          <a:p>
            <a:pPr algn="ctr"/>
            <a:r>
              <a:rPr lang="en-US" sz="1600" dirty="0"/>
              <a:t>No</a:t>
            </a:r>
            <a:endParaRPr lang="en-GB" sz="1600" dirty="0"/>
          </a:p>
        </p:txBody>
      </p:sp>
      <p:cxnSp>
        <p:nvCxnSpPr>
          <p:cNvPr id="90" name="Straight Arrow Connector 89">
            <a:extLst>
              <a:ext uri="{FF2B5EF4-FFF2-40B4-BE49-F238E27FC236}">
                <a16:creationId xmlns:a16="http://schemas.microsoft.com/office/drawing/2014/main" id="{DEE3285B-DBED-4BBE-9C9C-8FB8F35CFA14}"/>
              </a:ext>
            </a:extLst>
          </p:cNvPr>
          <p:cNvCxnSpPr>
            <a:cxnSpLocks/>
          </p:cNvCxnSpPr>
          <p:nvPr/>
        </p:nvCxnSpPr>
        <p:spPr>
          <a:xfrm flipV="1">
            <a:off x="6420726" y="3268344"/>
            <a:ext cx="355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8077A380-CA67-4595-B13D-8711EAD9E5A7}"/>
              </a:ext>
            </a:extLst>
          </p:cNvPr>
          <p:cNvSpPr/>
          <p:nvPr/>
        </p:nvSpPr>
        <p:spPr>
          <a:xfrm>
            <a:off x="6871195" y="2874557"/>
            <a:ext cx="1882262" cy="834189"/>
          </a:xfrm>
          <a:prstGeom prst="roundRect">
            <a:avLst/>
          </a:prstGeom>
          <a:noFill/>
          <a:ln w="28575">
            <a:solidFill>
              <a:srgbClr val="F0B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94F81CB6-9563-443B-9F17-D9D2A30C1D3A}"/>
              </a:ext>
            </a:extLst>
          </p:cNvPr>
          <p:cNvSpPr txBox="1"/>
          <p:nvPr/>
        </p:nvSpPr>
        <p:spPr>
          <a:xfrm>
            <a:off x="6738672" y="2871563"/>
            <a:ext cx="2190785" cy="830997"/>
          </a:xfrm>
          <a:prstGeom prst="rect">
            <a:avLst/>
          </a:prstGeom>
          <a:noFill/>
        </p:spPr>
        <p:txBody>
          <a:bodyPr wrap="square" rtlCol="0">
            <a:spAutoFit/>
          </a:bodyPr>
          <a:lstStyle/>
          <a:p>
            <a:pPr algn="ctr"/>
            <a:r>
              <a:rPr lang="en-US" sz="1600" dirty="0"/>
              <a:t>For the Appropriate Authority to handle </a:t>
            </a:r>
          </a:p>
          <a:p>
            <a:pPr algn="ctr"/>
            <a:r>
              <a:rPr lang="en-US" sz="1600" dirty="0"/>
              <a:t>as they see fit</a:t>
            </a:r>
            <a:endParaRPr lang="en-GB" sz="1600" dirty="0"/>
          </a:p>
        </p:txBody>
      </p:sp>
      <p:cxnSp>
        <p:nvCxnSpPr>
          <p:cNvPr id="104" name="Straight Arrow Connector 103">
            <a:extLst>
              <a:ext uri="{FF2B5EF4-FFF2-40B4-BE49-F238E27FC236}">
                <a16:creationId xmlns:a16="http://schemas.microsoft.com/office/drawing/2014/main" id="{C4538FCB-F9D2-42A4-8C45-C11B153C2299}"/>
              </a:ext>
            </a:extLst>
          </p:cNvPr>
          <p:cNvCxnSpPr>
            <a:cxnSpLocks/>
          </p:cNvCxnSpPr>
          <p:nvPr/>
        </p:nvCxnSpPr>
        <p:spPr>
          <a:xfrm>
            <a:off x="4702825" y="2242266"/>
            <a:ext cx="0" cy="26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5BB3A6E-D564-45BB-9A0F-C4D139176CAD}"/>
              </a:ext>
            </a:extLst>
          </p:cNvPr>
          <p:cNvCxnSpPr>
            <a:cxnSpLocks/>
          </p:cNvCxnSpPr>
          <p:nvPr/>
        </p:nvCxnSpPr>
        <p:spPr>
          <a:xfrm>
            <a:off x="4712186" y="1891394"/>
            <a:ext cx="0" cy="242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F5A32C7-B85D-4B7C-A324-5E06032F115C}"/>
              </a:ext>
            </a:extLst>
          </p:cNvPr>
          <p:cNvCxnSpPr>
            <a:cxnSpLocks/>
          </p:cNvCxnSpPr>
          <p:nvPr/>
        </p:nvCxnSpPr>
        <p:spPr>
          <a:xfrm>
            <a:off x="4712186" y="4024458"/>
            <a:ext cx="0" cy="2425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236776"/>
      </p:ext>
    </p:extLst>
  </p:cSld>
  <p:clrMapOvr>
    <a:masterClrMapping/>
  </p:clrMapOvr>
</p:sld>
</file>

<file path=ppt/theme/theme1.xml><?xml version="1.0" encoding="utf-8"?>
<a:theme xmlns:a="http://schemas.openxmlformats.org/drawingml/2006/main" name="Office Theme">
  <a:themeElements>
    <a:clrScheme name="IOPC colour palette">
      <a:dk1>
        <a:srgbClr val="373A36"/>
      </a:dk1>
      <a:lt1>
        <a:srgbClr val="FFFFFF"/>
      </a:lt1>
      <a:dk2>
        <a:srgbClr val="5F615E"/>
      </a:dk2>
      <a:lt2>
        <a:srgbClr val="737572"/>
      </a:lt2>
      <a:accent1>
        <a:srgbClr val="878986"/>
      </a:accent1>
      <a:accent2>
        <a:srgbClr val="F0B323"/>
      </a:accent2>
      <a:accent3>
        <a:srgbClr val="00B0B9"/>
      </a:accent3>
      <a:accent4>
        <a:srgbClr val="4B9560"/>
      </a:accent4>
      <a:accent5>
        <a:srgbClr val="E56A54"/>
      </a:accent5>
      <a:accent6>
        <a:srgbClr val="6F6F77"/>
      </a:accent6>
      <a:hlink>
        <a:srgbClr val="801738"/>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6078</TotalTime>
  <Words>4139</Words>
  <Application>Microsoft Office PowerPoint</Application>
  <PresentationFormat>On-screen Show (4:3)</PresentationFormat>
  <Paragraphs>299</Paragraphs>
  <Slides>14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Office Theme</vt:lpstr>
      <vt:lpstr>Bitmap Image</vt:lpstr>
      <vt:lpstr>The Independent Office for Police 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 goes here&gt;</dc:title>
  <dc:creator>Sara Brembor</dc:creator>
  <cp:lastModifiedBy>Derrick Campbell</cp:lastModifiedBy>
  <cp:revision>297</cp:revision>
  <cp:lastPrinted>2018-11-07T15:43:15Z</cp:lastPrinted>
  <dcterms:created xsi:type="dcterms:W3CDTF">2018-01-08T15:42:12Z</dcterms:created>
  <dcterms:modified xsi:type="dcterms:W3CDTF">2022-06-30T08:23:00Z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1701181968</vt:i4>
  </property>
  <property fmtid="{D5CDD505-2E9C-101B-9397-08002B2CF9AE}" pid="3" name="_NewReviewCycle">
    <vt:lpwstr/>
  </property>
  <property fmtid="{D5CDD505-2E9C-101B-9397-08002B2CF9AE}" pid="4" name="_EmailSubject">
    <vt:lpwstr> Webinar </vt:lpwstr>
  </property>
  <property fmtid="{D5CDD505-2E9C-101B-9397-08002B2CF9AE}" pid="5" name="_AuthorEmail">
    <vt:lpwstr>Amanda.Hill@policeconduct.gov.uk</vt:lpwstr>
  </property>
  <property fmtid="{D5CDD505-2E9C-101B-9397-08002B2CF9AE}" pid="6" name="_AuthorEmailDisplayName">
    <vt:lpwstr>Amanda Hill</vt:lpwstr>
  </property>
  <property fmtid="{D5CDD505-2E9C-101B-9397-08002B2CF9AE}" pid="7" name="_PreviousAdHocReviewCycleID">
    <vt:i4>460008824</vt:i4>
  </property>
</Properties>
</file>